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6" r:id="rId1"/>
  </p:sldMasterIdLst>
  <p:sldIdLst>
    <p:sldId id="256" r:id="rId2"/>
    <p:sldId id="315" r:id="rId3"/>
    <p:sldId id="294" r:id="rId4"/>
    <p:sldId id="296" r:id="rId5"/>
    <p:sldId id="295" r:id="rId6"/>
    <p:sldId id="297" r:id="rId7"/>
    <p:sldId id="298" r:id="rId8"/>
    <p:sldId id="299" r:id="rId9"/>
    <p:sldId id="301" r:id="rId10"/>
    <p:sldId id="302" r:id="rId11"/>
    <p:sldId id="303" r:id="rId12"/>
    <p:sldId id="336" r:id="rId13"/>
    <p:sldId id="304" r:id="rId14"/>
    <p:sldId id="305" r:id="rId15"/>
    <p:sldId id="311" r:id="rId16"/>
    <p:sldId id="307" r:id="rId17"/>
    <p:sldId id="309" r:id="rId18"/>
    <p:sldId id="342" r:id="rId19"/>
    <p:sldId id="343" r:id="rId20"/>
    <p:sldId id="344" r:id="rId21"/>
    <p:sldId id="337" r:id="rId22"/>
    <p:sldId id="308" r:id="rId23"/>
    <p:sldId id="310" r:id="rId24"/>
    <p:sldId id="312" r:id="rId25"/>
    <p:sldId id="313" r:id="rId26"/>
    <p:sldId id="338" r:id="rId27"/>
    <p:sldId id="320" r:id="rId28"/>
    <p:sldId id="321" r:id="rId29"/>
    <p:sldId id="322" r:id="rId30"/>
    <p:sldId id="323" r:id="rId31"/>
    <p:sldId id="332" r:id="rId32"/>
    <p:sldId id="325" r:id="rId33"/>
    <p:sldId id="333" r:id="rId34"/>
    <p:sldId id="334" r:id="rId35"/>
    <p:sldId id="326" r:id="rId36"/>
    <p:sldId id="330" r:id="rId37"/>
    <p:sldId id="331" r:id="rId38"/>
    <p:sldId id="339" r:id="rId39"/>
    <p:sldId id="324" r:id="rId40"/>
    <p:sldId id="327" r:id="rId41"/>
    <p:sldId id="328" r:id="rId42"/>
    <p:sldId id="329" r:id="rId43"/>
    <p:sldId id="314" r:id="rId44"/>
    <p:sldId id="341" r:id="rId45"/>
    <p:sldId id="335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hammed Almakadmeh" userId="95263264573d4ecf" providerId="LiveId" clId="{985B150B-DBAD-45CB-8224-7EA37549C9B7}"/>
    <pc:docChg chg="undo custSel modSld">
      <pc:chgData name="Mhammed Almakadmeh" userId="95263264573d4ecf" providerId="LiveId" clId="{985B150B-DBAD-45CB-8224-7EA37549C9B7}" dt="2023-03-26T06:31:27.182" v="91" actId="115"/>
      <pc:docMkLst>
        <pc:docMk/>
      </pc:docMkLst>
      <pc:sldChg chg="modSp mod">
        <pc:chgData name="Mhammed Almakadmeh" userId="95263264573d4ecf" providerId="LiveId" clId="{985B150B-DBAD-45CB-8224-7EA37549C9B7}" dt="2023-03-26T06:20:42.716" v="19" actId="207"/>
        <pc:sldMkLst>
          <pc:docMk/>
          <pc:sldMk cId="3921512476" sldId="324"/>
        </pc:sldMkLst>
        <pc:spChg chg="mod">
          <ac:chgData name="Mhammed Almakadmeh" userId="95263264573d4ecf" providerId="LiveId" clId="{985B150B-DBAD-45CB-8224-7EA37549C9B7}" dt="2023-03-26T06:20:42.716" v="19" actId="207"/>
          <ac:spMkLst>
            <pc:docMk/>
            <pc:sldMk cId="3921512476" sldId="324"/>
            <ac:spMk id="3" creationId="{EF3A719A-2858-4B79-BCCC-F515E1B36CDE}"/>
          </ac:spMkLst>
        </pc:spChg>
      </pc:sldChg>
      <pc:sldChg chg="modSp mod">
        <pc:chgData name="Mhammed Almakadmeh" userId="95263264573d4ecf" providerId="LiveId" clId="{985B150B-DBAD-45CB-8224-7EA37549C9B7}" dt="2023-03-26T06:22:06.948" v="34" actId="115"/>
        <pc:sldMkLst>
          <pc:docMk/>
          <pc:sldMk cId="657992493" sldId="327"/>
        </pc:sldMkLst>
        <pc:spChg chg="mod">
          <ac:chgData name="Mhammed Almakadmeh" userId="95263264573d4ecf" providerId="LiveId" clId="{985B150B-DBAD-45CB-8224-7EA37549C9B7}" dt="2023-03-26T06:22:06.948" v="34" actId="115"/>
          <ac:spMkLst>
            <pc:docMk/>
            <pc:sldMk cId="657992493" sldId="327"/>
            <ac:spMk id="3" creationId="{9D650CD0-320D-4ADE-A3DF-A24EF1D8AFE3}"/>
          </ac:spMkLst>
        </pc:spChg>
        <pc:spChg chg="mod">
          <ac:chgData name="Mhammed Almakadmeh" userId="95263264573d4ecf" providerId="LiveId" clId="{985B150B-DBAD-45CB-8224-7EA37549C9B7}" dt="2023-03-26T06:21:41.453" v="29" actId="207"/>
          <ac:spMkLst>
            <pc:docMk/>
            <pc:sldMk cId="657992493" sldId="327"/>
            <ac:spMk id="4" creationId="{00C61138-4420-4CCB-B4FD-A83F95A644D1}"/>
          </ac:spMkLst>
        </pc:spChg>
      </pc:sldChg>
      <pc:sldChg chg="modSp mod">
        <pc:chgData name="Mhammed Almakadmeh" userId="95263264573d4ecf" providerId="LiveId" clId="{985B150B-DBAD-45CB-8224-7EA37549C9B7}" dt="2023-03-26T06:28:27.446" v="84" actId="115"/>
        <pc:sldMkLst>
          <pc:docMk/>
          <pc:sldMk cId="1378501280" sldId="328"/>
        </pc:sldMkLst>
        <pc:spChg chg="mod">
          <ac:chgData name="Mhammed Almakadmeh" userId="95263264573d4ecf" providerId="LiveId" clId="{985B150B-DBAD-45CB-8224-7EA37549C9B7}" dt="2023-03-26T06:26:45.022" v="68" actId="207"/>
          <ac:spMkLst>
            <pc:docMk/>
            <pc:sldMk cId="1378501280" sldId="328"/>
            <ac:spMk id="2" creationId="{683BDECF-3BB7-42C8-9820-C596C48FACFA}"/>
          </ac:spMkLst>
        </pc:spChg>
        <pc:spChg chg="mod">
          <ac:chgData name="Mhammed Almakadmeh" userId="95263264573d4ecf" providerId="LiveId" clId="{985B150B-DBAD-45CB-8224-7EA37549C9B7}" dt="2023-03-26T06:28:27.446" v="84" actId="115"/>
          <ac:spMkLst>
            <pc:docMk/>
            <pc:sldMk cId="1378501280" sldId="328"/>
            <ac:spMk id="3" creationId="{708C7D48-2D1D-478E-8460-D2BB62483173}"/>
          </ac:spMkLst>
        </pc:spChg>
      </pc:sldChg>
      <pc:sldChg chg="modSp mod">
        <pc:chgData name="Mhammed Almakadmeh" userId="95263264573d4ecf" providerId="LiveId" clId="{985B150B-DBAD-45CB-8224-7EA37549C9B7}" dt="2023-03-26T06:31:27.182" v="91" actId="115"/>
        <pc:sldMkLst>
          <pc:docMk/>
          <pc:sldMk cId="320833793" sldId="329"/>
        </pc:sldMkLst>
        <pc:spChg chg="mod">
          <ac:chgData name="Mhammed Almakadmeh" userId="95263264573d4ecf" providerId="LiveId" clId="{985B150B-DBAD-45CB-8224-7EA37549C9B7}" dt="2023-03-26T06:31:27.182" v="91" actId="115"/>
          <ac:spMkLst>
            <pc:docMk/>
            <pc:sldMk cId="320833793" sldId="329"/>
            <ac:spMk id="3" creationId="{D83E03D4-5564-4E0B-9C53-89FB4DFC769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846320"/>
            <a:ext cx="9144000" cy="914400"/>
          </a:xfrm>
        </p:spPr>
        <p:txBody>
          <a:bodyPr/>
          <a:lstStyle>
            <a:lvl1pPr marL="0" indent="0" algn="r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443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1371600"/>
          </a:xfrm>
        </p:spPr>
        <p:txBody>
          <a:bodyPr>
            <a:normAutofit/>
          </a:bodyPr>
          <a:lstStyle>
            <a:lvl1pPr algn="l" rtl="0"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 rtl="0">
              <a:defRPr/>
            </a:lvl1pPr>
            <a:lvl2pPr algn="l" rtl="0">
              <a:defRPr/>
            </a:lvl2pPr>
            <a:lvl3pPr algn="l" rtl="0">
              <a:defRPr/>
            </a:lvl3pPr>
            <a:lvl4pPr algn="l" rtl="0">
              <a:defRPr/>
            </a:lvl4pPr>
            <a:lvl5pPr algn="l" rtl="0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33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 rtl="0">
              <a:lnSpc>
                <a:spcPct val="100000"/>
              </a:lnSpc>
              <a:defRPr sz="60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940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101600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970530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html/html_charset.asp" TargetMode="External"/><Relationship Id="rId7" Type="http://schemas.openxmlformats.org/officeDocument/2006/relationships/image" Target="../media/image15.png"/><Relationship Id="rId2" Type="http://schemas.openxmlformats.org/officeDocument/2006/relationships/hyperlink" Target="https://www.w3schools.com/html/html_symbols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html/html5_intro.asp" TargetMode="External"/><Relationship Id="rId5" Type="http://schemas.openxmlformats.org/officeDocument/2006/relationships/hyperlink" Target="https://www.w3schools.com/html/html_lists.asp" TargetMode="External"/><Relationship Id="rId4" Type="http://schemas.openxmlformats.org/officeDocument/2006/relationships/hyperlink" Target="https://www.w3schools.com/html/html_tables.asp" TargetMode="Externa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Introduction to Web programming</a:t>
            </a:r>
          </a:p>
          <a:p>
            <a:pPr algn="l"/>
            <a:r>
              <a:rPr lang="en-US" dirty="0"/>
              <a:t>0731213</a:t>
            </a:r>
            <a:endParaRPr lang="ar-JO" dirty="0"/>
          </a:p>
          <a:p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0F6F298-9C26-4924-8BCF-34E56F732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04167"/>
            <a:ext cx="4572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420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33E90-EB6F-4D3A-A4B8-EFAF636A8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to create A web page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453CF-FD1F-4AB3-974A-11F520E63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Follow the four steps below to create your first web page with Notepad/Notepad++ or TextEdit.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Step 3: Save the HTML Page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dirty="0"/>
          </a:p>
        </p:txBody>
      </p:sp>
      <p:pic>
        <p:nvPicPr>
          <p:cNvPr id="21508" name="Picture 4" descr="View in Browser">
            <a:extLst>
              <a:ext uri="{FF2B5EF4-FFF2-40B4-BE49-F238E27FC236}">
                <a16:creationId xmlns:a16="http://schemas.microsoft.com/office/drawing/2014/main" id="{9942F6D8-842C-46AA-97D4-110DB5CB3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073" y="2932390"/>
            <a:ext cx="60102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1397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33E90-EB6F-4D3A-A4B8-EFAF636A8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to create A web page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453CF-FD1F-4AB3-974A-11F520E63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Follow the four steps below to create your first web page with Notepad or TextEdit.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Step 4: View the HTML Page in Your Browser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dirty="0"/>
          </a:p>
        </p:txBody>
      </p:sp>
      <p:pic>
        <p:nvPicPr>
          <p:cNvPr id="21510" name="Picture 6" descr="View in Browser">
            <a:extLst>
              <a:ext uri="{FF2B5EF4-FFF2-40B4-BE49-F238E27FC236}">
                <a16:creationId xmlns:a16="http://schemas.microsoft.com/office/drawing/2014/main" id="{6B60251B-8616-497D-8153-8200E2F264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81" y="2687639"/>
            <a:ext cx="7020984" cy="399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233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C727A-F6E8-41E1-9F37-60BE320DB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630472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Lecture 2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sz="3000" dirty="0">
                <a:latin typeface="+mn-lt"/>
              </a:rPr>
              <a:t>HTML Tags (1)</a:t>
            </a:r>
          </a:p>
        </p:txBody>
      </p:sp>
    </p:spTree>
    <p:extLst>
      <p:ext uri="{BB962C8B-B14F-4D97-AF65-F5344CB8AC3E}">
        <p14:creationId xmlns:p14="http://schemas.microsoft.com/office/powerpoint/2010/main" val="2722537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5B291-156D-454F-98C1-857150C4F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 Documents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038D9-09FE-442F-A723-A34B43A8C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All HTML documents must start with a document type declaration: </a:t>
            </a:r>
            <a:r>
              <a:rPr lang="en-US" dirty="0"/>
              <a:t>&lt;!DOCTYPE html&gt;</a:t>
            </a:r>
            <a:r>
              <a:rPr lang="en-US" b="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HTML document itself begins with </a:t>
            </a:r>
            <a:r>
              <a:rPr lang="en-US" dirty="0"/>
              <a:t>&lt;html&gt;</a:t>
            </a:r>
            <a:r>
              <a:rPr lang="en-US" b="0" dirty="0"/>
              <a:t> and ends with </a:t>
            </a:r>
            <a:r>
              <a:rPr lang="en-US" dirty="0"/>
              <a:t>&lt;/html&gt;</a:t>
            </a:r>
            <a:r>
              <a:rPr lang="en-US" b="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visible part of the HTML document is between </a:t>
            </a:r>
            <a:r>
              <a:rPr lang="en-US" dirty="0"/>
              <a:t>&lt;body&gt;</a:t>
            </a:r>
            <a:r>
              <a:rPr lang="en-US" b="0" dirty="0"/>
              <a:t> and </a:t>
            </a:r>
            <a:r>
              <a:rPr lang="en-US" dirty="0"/>
              <a:t>&lt;/body&gt;</a:t>
            </a:r>
            <a:r>
              <a:rPr lang="en-US" b="0" dirty="0"/>
              <a:t>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6F6FD3-F26B-4C07-9246-A92F6D52B6D0}"/>
              </a:ext>
            </a:extLst>
          </p:cNvPr>
          <p:cNvSpPr txBox="1"/>
          <p:nvPr/>
        </p:nvSpPr>
        <p:spPr>
          <a:xfrm>
            <a:off x="1072941" y="3432315"/>
            <a:ext cx="10747997" cy="23083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 html&gt;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&lt;body&gt;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&lt;h1&gt;My First Heading&lt;/h1&gt;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&lt;p&gt;My first paragraph.&lt;/p&gt;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&lt;/body&gt;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152253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72CC8-FA75-4920-A208-EE01EFD83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 Basic Tags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7C4B4-224F-4540-924B-F76E8BB71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160000" cy="4373563"/>
          </a:xfrm>
        </p:spPr>
        <p:txBody>
          <a:bodyPr/>
          <a:lstStyle/>
          <a:p>
            <a:r>
              <a:rPr lang="en-US" dirty="0"/>
              <a:t>HTML Headings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 headings are defined with the </a:t>
            </a:r>
            <a:r>
              <a:rPr lang="en-US" dirty="0"/>
              <a:t>&lt;h1&gt;</a:t>
            </a:r>
            <a:r>
              <a:rPr lang="en-US" b="0" dirty="0"/>
              <a:t> to </a:t>
            </a:r>
            <a:r>
              <a:rPr lang="en-US" dirty="0"/>
              <a:t>&lt;h6&gt;</a:t>
            </a:r>
            <a:r>
              <a:rPr lang="en-US" b="0" dirty="0"/>
              <a:t> tags.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&lt;h1&gt; defines the most important heading. &lt;h6&gt; defines the least important heading.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F19764-C39B-4772-A9B3-8BEDA3126A93}"/>
              </a:ext>
            </a:extLst>
          </p:cNvPr>
          <p:cNvSpPr txBox="1"/>
          <p:nvPr/>
        </p:nvSpPr>
        <p:spPr>
          <a:xfrm>
            <a:off x="1033185" y="3070789"/>
            <a:ext cx="10774501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&lt;h1&gt;This is heading 1&lt;/h1&gt;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&lt;h2&gt;This is heading 2&lt;/h2&gt;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&lt;h3&gt;This is heading 3&lt;/h3&gt;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&lt;h4&gt;This is heading 4&lt;/h4&gt;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&lt;h5&gt;This is heading 5&lt;/h5&gt;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&lt;h6&gt;This is heading 6&lt;/h6&gt;</a:t>
            </a:r>
          </a:p>
        </p:txBody>
      </p:sp>
    </p:spTree>
    <p:extLst>
      <p:ext uri="{BB962C8B-B14F-4D97-AF65-F5344CB8AC3E}">
        <p14:creationId xmlns:p14="http://schemas.microsoft.com/office/powerpoint/2010/main" val="1257919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72CC8-FA75-4920-A208-EE01EFD83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 Basic Tags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7C4B4-224F-4540-924B-F76E8BB71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160000" cy="4373563"/>
          </a:xfrm>
        </p:spPr>
        <p:txBody>
          <a:bodyPr/>
          <a:lstStyle/>
          <a:p>
            <a:r>
              <a:rPr lang="en-US" dirty="0"/>
              <a:t>HTML Paragraphs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 paragraphs are defined with the </a:t>
            </a:r>
            <a:r>
              <a:rPr lang="en-US" dirty="0"/>
              <a:t>&lt;p&gt;</a:t>
            </a:r>
            <a:r>
              <a:rPr lang="en-US" b="0" dirty="0"/>
              <a:t> tag.</a:t>
            </a:r>
          </a:p>
          <a:p>
            <a:br>
              <a:rPr lang="en-US" dirty="0"/>
            </a:br>
            <a:endParaRPr lang="en-US" b="0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A9EA84-D92F-4C83-83DD-AFF56D32EB19}"/>
              </a:ext>
            </a:extLst>
          </p:cNvPr>
          <p:cNvSpPr txBox="1"/>
          <p:nvPr/>
        </p:nvSpPr>
        <p:spPr>
          <a:xfrm>
            <a:off x="1033186" y="2620219"/>
            <a:ext cx="107745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&lt;p&gt;This is a paragraph.&lt;/p&gt;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&lt;p&gt;This is another paragraph.&lt;/p&gt;</a:t>
            </a:r>
          </a:p>
        </p:txBody>
      </p:sp>
    </p:spTree>
    <p:extLst>
      <p:ext uri="{BB962C8B-B14F-4D97-AF65-F5344CB8AC3E}">
        <p14:creationId xmlns:p14="http://schemas.microsoft.com/office/powerpoint/2010/main" val="3617077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72CC8-FA75-4920-A208-EE01EFD83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 Basic Tags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7C4B4-224F-4540-924B-F76E8BB71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1039060" cy="4979503"/>
          </a:xfrm>
        </p:spPr>
        <p:txBody>
          <a:bodyPr>
            <a:normAutofit/>
          </a:bodyPr>
          <a:lstStyle/>
          <a:p>
            <a:r>
              <a:rPr lang="en-US" dirty="0"/>
              <a:t>HTML Line Break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 Line Break is defined with the </a:t>
            </a:r>
            <a:r>
              <a:rPr lang="en-US" dirty="0"/>
              <a:t>&lt;</a:t>
            </a:r>
            <a:r>
              <a:rPr lang="en-US" dirty="0" err="1"/>
              <a:t>br</a:t>
            </a:r>
            <a:r>
              <a:rPr lang="en-US" dirty="0"/>
              <a:t>/&gt;</a:t>
            </a:r>
            <a:r>
              <a:rPr lang="en-US" b="0" dirty="0"/>
              <a:t> tag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 elements with no content are called empty elements. Empty elements do not have an end tag such as the Line Break element</a:t>
            </a:r>
          </a:p>
          <a:p>
            <a:endParaRPr lang="en-US" dirty="0"/>
          </a:p>
          <a:p>
            <a:r>
              <a:rPr lang="en-US" dirty="0"/>
              <a:t>HTML Links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 links are defined with the </a:t>
            </a:r>
            <a:r>
              <a:rPr lang="en-US" dirty="0"/>
              <a:t>&lt;a&gt;</a:t>
            </a:r>
            <a:r>
              <a:rPr lang="en-US" b="0" dirty="0"/>
              <a:t> tag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link's destination is specified in the </a:t>
            </a:r>
            <a:r>
              <a:rPr lang="en-US" dirty="0" err="1"/>
              <a:t>href</a:t>
            </a:r>
            <a:r>
              <a:rPr lang="en-US" dirty="0"/>
              <a:t> attribute</a:t>
            </a:r>
            <a:r>
              <a:rPr lang="en-US" b="0" dirty="0"/>
              <a:t>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Attributes are used to provide additional information about HTML elements.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F19764-C39B-4772-A9B3-8BEDA3126A93}"/>
              </a:ext>
            </a:extLst>
          </p:cNvPr>
          <p:cNvSpPr txBox="1"/>
          <p:nvPr/>
        </p:nvSpPr>
        <p:spPr>
          <a:xfrm>
            <a:off x="1033186" y="5562206"/>
            <a:ext cx="1082751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="https://www.google.com"&gt;This is a link&lt;/a&gt;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="page1.html"&gt;This is a link&lt;/a&gt;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="pages/page1.html"&gt;This is a link&lt;/a&gt;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F323B9-4132-4589-A274-6DBA0ED7FC7D}"/>
              </a:ext>
            </a:extLst>
          </p:cNvPr>
          <p:cNvSpPr txBox="1"/>
          <p:nvPr/>
        </p:nvSpPr>
        <p:spPr>
          <a:xfrm>
            <a:off x="1033186" y="3362700"/>
            <a:ext cx="1082751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</p:txBody>
      </p:sp>
    </p:spTree>
    <p:extLst>
      <p:ext uri="{BB962C8B-B14F-4D97-AF65-F5344CB8AC3E}">
        <p14:creationId xmlns:p14="http://schemas.microsoft.com/office/powerpoint/2010/main" val="1633874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72CC8-FA75-4920-A208-EE01EFD83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 Basic Tags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7C4B4-224F-4540-924B-F76E8BB71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1039060" cy="4979503"/>
          </a:xfrm>
        </p:spPr>
        <p:txBody>
          <a:bodyPr>
            <a:normAutofit/>
          </a:bodyPr>
          <a:lstStyle/>
          <a:p>
            <a:r>
              <a:rPr lang="en-US" dirty="0"/>
              <a:t>HTML Images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 images are defined with the </a:t>
            </a:r>
            <a:r>
              <a:rPr lang="en-US" dirty="0"/>
              <a:t>&lt;</a:t>
            </a:r>
            <a:r>
              <a:rPr lang="en-US" dirty="0" err="1"/>
              <a:t>img</a:t>
            </a:r>
            <a:r>
              <a:rPr lang="en-US" dirty="0"/>
              <a:t>&gt;</a:t>
            </a:r>
            <a:r>
              <a:rPr lang="en-US" b="0" dirty="0"/>
              <a:t> tag.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source file (</a:t>
            </a:r>
            <a:r>
              <a:rPr lang="en-US" b="0" dirty="0" err="1"/>
              <a:t>src</a:t>
            </a:r>
            <a:r>
              <a:rPr lang="en-US" b="0" dirty="0"/>
              <a:t>), alternative text (alt), width, and height are provided as attributes.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 </a:t>
            </a:r>
            <a:r>
              <a:rPr lang="en-US" dirty="0"/>
              <a:t>alt</a:t>
            </a:r>
            <a:r>
              <a:rPr lang="en-US" b="0" dirty="0"/>
              <a:t> attribute specifies an alternative text to be used, when an image cannot be displayed.</a:t>
            </a:r>
          </a:p>
          <a:p>
            <a:endParaRPr lang="en-US" b="0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E2F1BC-F2CA-4A22-AD56-EE29E2E0C634}"/>
              </a:ext>
            </a:extLst>
          </p:cNvPr>
          <p:cNvSpPr txBox="1"/>
          <p:nvPr/>
        </p:nvSpPr>
        <p:spPr>
          <a:xfrm>
            <a:off x="1053065" y="3514733"/>
            <a:ext cx="10807631" cy="61555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="image.jpg" alt="This is an image" width="104" height="142"&gt;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="images/image.jpg" alt="This is an image" width="104" height="142"&gt;</a:t>
            </a:r>
          </a:p>
        </p:txBody>
      </p:sp>
    </p:spTree>
    <p:extLst>
      <p:ext uri="{BB962C8B-B14F-4D97-AF65-F5344CB8AC3E}">
        <p14:creationId xmlns:p14="http://schemas.microsoft.com/office/powerpoint/2010/main" val="30777872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E6A23-0748-415A-8AAB-449CE7CCD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Basic Tags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15FEC-58C7-45A1-8AC9-A7404035A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 button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 button defines a clickable button.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Inside a &lt;button&gt; element you can put content, like text or images. This is the difference between this element and buttons created with the &lt;input&gt; element.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Tip:</a:t>
            </a:r>
            <a:r>
              <a:rPr lang="en-US" b="0" dirty="0"/>
              <a:t> Always specify the type attribute for a &lt;button&gt; element. Different browsers use different default types for the &lt;button&gt; element.</a:t>
            </a:r>
          </a:p>
          <a:p>
            <a:endParaRPr lang="en-US" b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854C79-02EA-4298-9A9A-CB0A21FABE78}"/>
              </a:ext>
            </a:extLst>
          </p:cNvPr>
          <p:cNvSpPr txBox="1"/>
          <p:nvPr/>
        </p:nvSpPr>
        <p:spPr>
          <a:xfrm>
            <a:off x="1033186" y="2620219"/>
            <a:ext cx="1077450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&lt;button type="button"&gt;Click Me!&lt;/button&gt;</a:t>
            </a:r>
          </a:p>
        </p:txBody>
      </p:sp>
    </p:spTree>
    <p:extLst>
      <p:ext uri="{BB962C8B-B14F-4D97-AF65-F5344CB8AC3E}">
        <p14:creationId xmlns:p14="http://schemas.microsoft.com/office/powerpoint/2010/main" val="4192284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E6A23-0748-415A-8AAB-449CE7CCD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Basic Tags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15FEC-58C7-45A1-8AC9-A7404035A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 div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 div defines a division or a section in an HTML document.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&lt;div&gt; tag is used to group block-elements to format them with CSS.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dirty="0"/>
              <a:t>Tip:</a:t>
            </a:r>
            <a:r>
              <a:rPr lang="en-US" b="0" dirty="0"/>
              <a:t> The &lt;div&gt; element is very often used together with CSS, to layout a web page.</a:t>
            </a:r>
          </a:p>
          <a:p>
            <a:r>
              <a:rPr lang="en-US" dirty="0"/>
              <a:t>Note:</a:t>
            </a:r>
            <a:r>
              <a:rPr lang="en-US" b="0" dirty="0"/>
              <a:t> By default, browsers always place a line break before and after the &lt;div&gt; element. However, this can be changed with CSS.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854C79-02EA-4298-9A9A-CB0A21FABE78}"/>
              </a:ext>
            </a:extLst>
          </p:cNvPr>
          <p:cNvSpPr txBox="1"/>
          <p:nvPr/>
        </p:nvSpPr>
        <p:spPr>
          <a:xfrm>
            <a:off x="1033186" y="3110550"/>
            <a:ext cx="1077450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&lt;div id="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&lt;h3&gt;This is a heading&lt;/h3&gt;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&lt;p&gt;This is a paragraph.&lt;/p&gt;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2889561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C727A-F6E8-41E1-9F37-60BE320DB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630472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Lecture 1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sz="3000" dirty="0">
                <a:latin typeface="+mn-lt"/>
              </a:rPr>
              <a:t>What is HTML?</a:t>
            </a:r>
            <a:endParaRPr lang="en-US" sz="30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82231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E6A23-0748-415A-8AAB-449CE7CCD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Basic Tags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15FEC-58C7-45A1-8AC9-A7404035A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 span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 span is used to group inline-elements in a document.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&lt;span&gt; tag provides no visual change by itself.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&lt;span&gt; tag provides a way to add a hook to a part of a text or a part of a document.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dirty="0"/>
              <a:t>Tip:</a:t>
            </a:r>
            <a:r>
              <a:rPr lang="en-US" b="0" dirty="0"/>
              <a:t> When a text is hooked in a &lt;span&gt; element, you can style it with CSS, or manipulate it with JavaScript.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854C79-02EA-4298-9A9A-CB0A21FABE78}"/>
              </a:ext>
            </a:extLst>
          </p:cNvPr>
          <p:cNvSpPr txBox="1"/>
          <p:nvPr/>
        </p:nvSpPr>
        <p:spPr>
          <a:xfrm>
            <a:off x="1033186" y="3786409"/>
            <a:ext cx="1077450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&lt;p&gt;My mother has &lt;span style="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color:blue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"&gt;blue&lt;/span&gt; eyes.&lt;/p&gt;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9480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C727A-F6E8-41E1-9F37-60BE320DB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630472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Lecture 3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sz="3000" dirty="0">
                <a:latin typeface="+mn-lt"/>
              </a:rPr>
              <a:t>HTML Tags (2)</a:t>
            </a:r>
          </a:p>
        </p:txBody>
      </p:sp>
    </p:spTree>
    <p:extLst>
      <p:ext uri="{BB962C8B-B14F-4D97-AF65-F5344CB8AC3E}">
        <p14:creationId xmlns:p14="http://schemas.microsoft.com/office/powerpoint/2010/main" val="3832243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8BA91-FD77-41DD-9C65-810281F10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HTML Elements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C7F77-6896-48FB-9ADF-D6E1C098A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 elements can be nested (elements can contain elements).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All HTML documents consist of nested HTML elements.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A7E584-DB55-4997-901A-C46D6308EC02}"/>
              </a:ext>
            </a:extLst>
          </p:cNvPr>
          <p:cNvSpPr txBox="1"/>
          <p:nvPr/>
        </p:nvSpPr>
        <p:spPr>
          <a:xfrm>
            <a:off x="1033186" y="2699732"/>
            <a:ext cx="10840762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="https://www.google.com"&gt;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="image.jpg" alt="google.com" width="104" height="142"&gt;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&lt;/a&gt;</a:t>
            </a:r>
          </a:p>
        </p:txBody>
      </p:sp>
    </p:spTree>
    <p:extLst>
      <p:ext uri="{BB962C8B-B14F-4D97-AF65-F5344CB8AC3E}">
        <p14:creationId xmlns:p14="http://schemas.microsoft.com/office/powerpoint/2010/main" val="42122366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0D38-5DF2-4B93-94BA-EE10A9AB6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Elements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8EB9B-707F-475A-8107-031CC171E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 or Double Quotes?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Double quotes around attribute values are the most common in HTML, but single quotes can also be used.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In some situations, when the attribute value itself contains double quotes, it is necessary to use single quotes: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1BC2F7-F64E-4ACB-A306-48C8ACCF321D}"/>
              </a:ext>
            </a:extLst>
          </p:cNvPr>
          <p:cNvSpPr txBox="1"/>
          <p:nvPr/>
        </p:nvSpPr>
        <p:spPr>
          <a:xfrm>
            <a:off x="1033186" y="3653891"/>
            <a:ext cx="10840762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="page1.html"&gt;This is a link&lt;/a&gt;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='page1.html'&gt;This is a link&lt;/a&gt;</a:t>
            </a:r>
          </a:p>
        </p:txBody>
      </p:sp>
    </p:spTree>
    <p:extLst>
      <p:ext uri="{BB962C8B-B14F-4D97-AF65-F5344CB8AC3E}">
        <p14:creationId xmlns:p14="http://schemas.microsoft.com/office/powerpoint/2010/main" val="35579446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12B85-3004-4D85-88E3-68D2A90EB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HTML &lt;head&gt; Element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D45B7-33BA-4F40-85DF-81CC61362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671" y="1242218"/>
            <a:ext cx="10160000" cy="4373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&lt;head&gt; element is a container for metadata. HTML metadata is data about the HTML document. Metadata is not displayed.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&lt;head&gt; element is placed between the &lt;html&gt; tag and the &lt;body&gt; tag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Metadata typically define the document title, character set, styles, links, scripts, and other meta information.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i="0" u="sng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&lt;meta&gt; tag </a:t>
            </a:r>
            <a:r>
              <a:rPr lang="en-US" b="1" i="0" u="sng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defines metadata about an HTML document</a:t>
            </a:r>
            <a:r>
              <a:rPr lang="en-US" b="0" i="0" u="sng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Metadata is 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data (information) about data</a:t>
            </a:r>
            <a:r>
              <a:rPr lang="en-US" b="0" i="0" u="sng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&lt;meta&gt; tags always go inside the &lt;head&gt; element</a:t>
            </a:r>
            <a:endParaRPr lang="en-US" b="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6C7933-9459-41C5-AC36-99B7D208C004}"/>
              </a:ext>
            </a:extLst>
          </p:cNvPr>
          <p:cNvSpPr txBox="1"/>
          <p:nvPr/>
        </p:nvSpPr>
        <p:spPr>
          <a:xfrm>
            <a:off x="510671" y="3939382"/>
            <a:ext cx="10840762" cy="28623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 html&gt;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	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&lt;head&gt;  		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&lt;title&gt;My First HTML&lt;/title&gt;  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&lt;meta charset="UTF-8" /&gt;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&lt;/head&gt;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&lt;body&gt;	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.	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.	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.</a:t>
            </a:r>
          </a:p>
        </p:txBody>
      </p:sp>
    </p:spTree>
    <p:extLst>
      <p:ext uri="{BB962C8B-B14F-4D97-AF65-F5344CB8AC3E}">
        <p14:creationId xmlns:p14="http://schemas.microsoft.com/office/powerpoint/2010/main" val="384493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6D3AF-85DB-4D0B-B067-AF4FD6349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Comment Tags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A711B-3BA6-4DD8-BC37-DAAE6D1A5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You can add comments to your HTML source by using the following syntax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Notice that there is an exclamation point (!) in the opening tag, but not in the closing tag.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Comments are not displayed by the browser, but they can help document your HTML source code.	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809CB4-9DB4-4194-8164-32D6648053B3}"/>
              </a:ext>
            </a:extLst>
          </p:cNvPr>
          <p:cNvSpPr txBox="1"/>
          <p:nvPr/>
        </p:nvSpPr>
        <p:spPr>
          <a:xfrm>
            <a:off x="1033186" y="2182899"/>
            <a:ext cx="10840762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&lt;!-- Write your comments here --&gt;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7111FC-C214-473B-BE4D-C452CF3FAA4C}"/>
              </a:ext>
            </a:extLst>
          </p:cNvPr>
          <p:cNvSpPr txBox="1"/>
          <p:nvPr/>
        </p:nvSpPr>
        <p:spPr>
          <a:xfrm>
            <a:off x="741638" y="4094839"/>
            <a:ext cx="10840762" cy="20313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&lt;!-- This is a comment --&gt;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&lt;p&gt;This is a paragraph.&lt;/p&gt;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&lt;!-- Remember to add more information here --&gt;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&lt;!--This is a comment. Comments are not displayed in the browser--&gt;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9913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C727A-F6E8-41E1-9F37-60BE320DB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630472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Lecture 4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sz="3000" dirty="0">
                <a:latin typeface="+mn-lt"/>
              </a:rPr>
              <a:t>HTML Form (1)</a:t>
            </a:r>
          </a:p>
        </p:txBody>
      </p:sp>
    </p:spTree>
    <p:extLst>
      <p:ext uri="{BB962C8B-B14F-4D97-AF65-F5344CB8AC3E}">
        <p14:creationId xmlns:p14="http://schemas.microsoft.com/office/powerpoint/2010/main" val="18613585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7D72E-6857-443A-B287-EB8BFEF8E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Form Example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CA15AC-96FD-49DD-AEFE-D203CECF68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752601"/>
            <a:ext cx="2257425" cy="15716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E7BFE6E-BE58-4ACA-B120-50A9F5A19C4E}"/>
              </a:ext>
            </a:extLst>
          </p:cNvPr>
          <p:cNvSpPr txBox="1"/>
          <p:nvPr/>
        </p:nvSpPr>
        <p:spPr>
          <a:xfrm>
            <a:off x="609600" y="3523007"/>
            <a:ext cx="11264348" cy="2585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&lt;form action="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action_page.php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First name:&lt;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&lt;input type="text" name="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value="Mickey"&gt;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Last name:&lt;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&lt;input type="text" name="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value="Mouse"&gt;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&lt;input type="submit" value="Submit"&gt;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&lt;/form&gt;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16C02F-5F2F-4BEE-AF9C-40444D2E368B}"/>
              </a:ext>
            </a:extLst>
          </p:cNvPr>
          <p:cNvSpPr/>
          <p:nvPr/>
        </p:nvSpPr>
        <p:spPr>
          <a:xfrm>
            <a:off x="609600" y="1696282"/>
            <a:ext cx="3154017" cy="162794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551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CF2B9-8D1F-425D-B243-53598EBB7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&lt;form&gt; Element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07AF2-06AB-40BC-AF53-94E114952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HTML </a:t>
            </a:r>
            <a:r>
              <a:rPr lang="en-US" dirty="0"/>
              <a:t>&lt;form&gt;</a:t>
            </a:r>
            <a:r>
              <a:rPr lang="en-US" b="0" dirty="0"/>
              <a:t> element defines a form that is </a:t>
            </a:r>
            <a:r>
              <a:rPr lang="en-US" dirty="0">
                <a:solidFill>
                  <a:srgbClr val="FF0000"/>
                </a:solidFill>
              </a:rPr>
              <a:t>used to collect user input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An HTML form contains </a:t>
            </a:r>
            <a:r>
              <a:rPr lang="en-US" dirty="0"/>
              <a:t>form elements</a:t>
            </a:r>
            <a:r>
              <a:rPr lang="en-US" b="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Form elements are </a:t>
            </a:r>
            <a:r>
              <a:rPr lang="en-US" dirty="0">
                <a:solidFill>
                  <a:srgbClr val="FF0000"/>
                </a:solidFill>
              </a:rPr>
              <a:t>different types of input </a:t>
            </a:r>
            <a:r>
              <a:rPr lang="en-US" b="0" dirty="0"/>
              <a:t>elements, like </a:t>
            </a:r>
            <a:r>
              <a:rPr lang="en-US" b="0" dirty="0">
                <a:solidFill>
                  <a:srgbClr val="FF0000"/>
                </a:solidFill>
              </a:rPr>
              <a:t>text fields</a:t>
            </a:r>
            <a:r>
              <a:rPr lang="en-US" b="0" dirty="0"/>
              <a:t>, </a:t>
            </a:r>
            <a:r>
              <a:rPr lang="en-US" b="0" dirty="0">
                <a:solidFill>
                  <a:srgbClr val="FF0000"/>
                </a:solidFill>
              </a:rPr>
              <a:t>checkboxes, radio buttons, submit buttons</a:t>
            </a:r>
            <a:r>
              <a:rPr lang="en-US" b="0" dirty="0"/>
              <a:t>, and more.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DFDD8A-50A2-4C02-B9C8-4B1C9188AA17}"/>
              </a:ext>
            </a:extLst>
          </p:cNvPr>
          <p:cNvSpPr txBox="1"/>
          <p:nvPr/>
        </p:nvSpPr>
        <p:spPr>
          <a:xfrm>
            <a:off x="1053066" y="3408724"/>
            <a:ext cx="10840762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&lt;form&gt;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form elements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&lt;/form&gt;</a:t>
            </a:r>
          </a:p>
        </p:txBody>
      </p:sp>
    </p:spTree>
    <p:extLst>
      <p:ext uri="{BB962C8B-B14F-4D97-AF65-F5344CB8AC3E}">
        <p14:creationId xmlns:p14="http://schemas.microsoft.com/office/powerpoint/2010/main" val="4919530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BA196-C54C-4A9C-8EAF-AC20B940F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&lt;input&gt; Element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1640C-F354-46A2-A6D6-CB1BE59C7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 </a:t>
            </a:r>
            <a:r>
              <a:rPr lang="en-US" dirty="0"/>
              <a:t>&lt;input&gt;</a:t>
            </a:r>
            <a:r>
              <a:rPr lang="en-US" b="0" dirty="0"/>
              <a:t> element is the most important form element.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&lt;input&gt; element can be displayed in several ways, depending on the </a:t>
            </a:r>
            <a:r>
              <a:rPr lang="en-US" dirty="0"/>
              <a:t>type</a:t>
            </a:r>
            <a:r>
              <a:rPr lang="en-US" b="0" dirty="0"/>
              <a:t> attribute.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F131A97-1DD0-426F-88D8-21CA1D3D48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531203"/>
              </p:ext>
            </p:extLst>
          </p:nvPr>
        </p:nvGraphicFramePr>
        <p:xfrm>
          <a:off x="1051339" y="3065301"/>
          <a:ext cx="9417878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7350">
                  <a:extLst>
                    <a:ext uri="{9D8B030D-6E8A-4147-A177-3AD203B41FA5}">
                      <a16:colId xmlns:a16="http://schemas.microsoft.com/office/drawing/2014/main" val="3157678953"/>
                    </a:ext>
                  </a:extLst>
                </a:gridCol>
                <a:gridCol w="6290528">
                  <a:extLst>
                    <a:ext uri="{9D8B030D-6E8A-4147-A177-3AD203B41FA5}">
                      <a16:colId xmlns:a16="http://schemas.microsoft.com/office/drawing/2014/main" val="34039778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Type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Description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989384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&lt;input type="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</a:rPr>
                        <a:t>text</a:t>
                      </a:r>
                      <a:r>
                        <a:rPr lang="en-US" dirty="0">
                          <a:effectLst/>
                        </a:rPr>
                        <a:t>"&gt;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Defines a one-line text input field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41269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&lt;input type="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</a:rPr>
                        <a:t>radio</a:t>
                      </a:r>
                      <a:r>
                        <a:rPr lang="en-US" dirty="0">
                          <a:effectLst/>
                        </a:rPr>
                        <a:t>"&gt;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Defines a radio button (for selecting one of many choices)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468850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&lt;input type="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</a:rPr>
                        <a:t>submit</a:t>
                      </a:r>
                      <a:r>
                        <a:rPr lang="en-US" dirty="0">
                          <a:effectLst/>
                        </a:rPr>
                        <a:t>"&gt;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Defines a submit button (for submitting the form)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4086485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376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25FEF-8686-4BBD-9337-4474CBA5C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HTML?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B3CF7-8E32-485B-B45D-92CF61555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 is the standard markup language for creating Web pages.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 stands for Hyper Text Markup Language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 describes the structure of Web pages using markup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 elements are the building blocks of HTML pages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 elements are represented by tags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 tags label pieces of content such as "heading", "paragraph", "table", and so 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Browsers do not display the HTML tags, but use them to render the content of the page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7526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13866-939C-4135-B9EC-291278C06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Input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058AE-68AC-4D94-A85F-9B02B0702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160000" cy="4952999"/>
          </a:xfrm>
        </p:spPr>
        <p:txBody>
          <a:bodyPr>
            <a:normAutofit/>
          </a:bodyPr>
          <a:lstStyle/>
          <a:p>
            <a:r>
              <a:rPr lang="en-US" dirty="0"/>
              <a:t>&lt;input type="</a:t>
            </a:r>
            <a:r>
              <a:rPr lang="en-US" dirty="0">
                <a:solidFill>
                  <a:srgbClr val="FF0000"/>
                </a:solidFill>
              </a:rPr>
              <a:t>text</a:t>
            </a:r>
            <a:r>
              <a:rPr lang="en-US" dirty="0"/>
              <a:t>"&gt;</a:t>
            </a:r>
            <a:r>
              <a:rPr lang="en-US" b="0" dirty="0"/>
              <a:t> defines a one-line input field for </a:t>
            </a:r>
            <a:r>
              <a:rPr lang="en-US" dirty="0"/>
              <a:t>text input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r>
              <a:rPr lang="en-US" dirty="0"/>
              <a:t>Note:</a:t>
            </a:r>
            <a:r>
              <a:rPr lang="en-US" b="0" dirty="0"/>
              <a:t> The form itself is not visible. Also note that the </a:t>
            </a:r>
            <a:r>
              <a:rPr lang="en-US" b="0" dirty="0">
                <a:solidFill>
                  <a:srgbClr val="FF0000"/>
                </a:solidFill>
              </a:rPr>
              <a:t>default width of a text field is 20 characters</a:t>
            </a:r>
            <a:r>
              <a:rPr lang="en-US" b="0" dirty="0"/>
              <a:t>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85557A-16E0-4368-B8FE-96D06CC83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996" y="2335900"/>
            <a:ext cx="2811291" cy="15051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80B5D5E-84B2-4022-86ED-3B8009EB1426}"/>
              </a:ext>
            </a:extLst>
          </p:cNvPr>
          <p:cNvSpPr txBox="1"/>
          <p:nvPr/>
        </p:nvSpPr>
        <p:spPr>
          <a:xfrm>
            <a:off x="728869" y="3973583"/>
            <a:ext cx="11158332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&lt;form&gt;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First name:&lt;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&lt;input type="text" name="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value="Mickey"&gt;&lt;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Last name:&lt;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&lt;input type="text" name="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value="Mouse"&gt;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&lt;/form&gt;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11B283-D74E-4B65-822B-BB0D6585373F}"/>
              </a:ext>
            </a:extLst>
          </p:cNvPr>
          <p:cNvSpPr/>
          <p:nvPr/>
        </p:nvSpPr>
        <p:spPr>
          <a:xfrm>
            <a:off x="755373" y="2213116"/>
            <a:ext cx="3154017" cy="162794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467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13866-939C-4135-B9EC-291278C06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Password Input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058AE-68AC-4D94-A85F-9B02B0702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160000" cy="4952999"/>
          </a:xfrm>
        </p:spPr>
        <p:txBody>
          <a:bodyPr>
            <a:normAutofit/>
          </a:bodyPr>
          <a:lstStyle/>
          <a:p>
            <a:r>
              <a:rPr lang="en-US" dirty="0"/>
              <a:t>&lt;input type="</a:t>
            </a:r>
            <a:r>
              <a:rPr lang="en-US" dirty="0">
                <a:solidFill>
                  <a:srgbClr val="FF0000"/>
                </a:solidFill>
              </a:rPr>
              <a:t>password</a:t>
            </a:r>
            <a:r>
              <a:rPr lang="en-US" dirty="0"/>
              <a:t>"&gt;</a:t>
            </a:r>
            <a:r>
              <a:rPr lang="en-US" b="0" dirty="0"/>
              <a:t> defines a </a:t>
            </a:r>
            <a:r>
              <a:rPr lang="en-US" dirty="0"/>
              <a:t>password field</a:t>
            </a:r>
            <a:endParaRPr lang="en-US" b="0" dirty="0"/>
          </a:p>
          <a:p>
            <a:r>
              <a:rPr lang="en-US" b="0" dirty="0"/>
              <a:t>The characters in a password field are masked (shown as asterisks or circles).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0B5D5E-84B2-4022-86ED-3B8009EB1426}"/>
              </a:ext>
            </a:extLst>
          </p:cNvPr>
          <p:cNvSpPr txBox="1"/>
          <p:nvPr/>
        </p:nvSpPr>
        <p:spPr>
          <a:xfrm>
            <a:off x="728869" y="4424158"/>
            <a:ext cx="11158332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&lt;form&gt;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  User name:&lt;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  &lt;input type="text" name="username"&gt;&lt;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  User password:&lt;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  &lt;input type="password" name="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&lt;/form&gt;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11B283-D74E-4B65-822B-BB0D6585373F}"/>
              </a:ext>
            </a:extLst>
          </p:cNvPr>
          <p:cNvSpPr/>
          <p:nvPr/>
        </p:nvSpPr>
        <p:spPr>
          <a:xfrm>
            <a:off x="755373" y="2663691"/>
            <a:ext cx="3154017" cy="162794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8D049D-EED7-4A06-8FFA-C27265FF33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068" y="2752520"/>
            <a:ext cx="2912552" cy="1443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0719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13866-939C-4135-B9EC-291278C06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 Button Input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058AE-68AC-4D94-A85F-9B02B0702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160000" cy="4952999"/>
          </a:xfrm>
        </p:spPr>
        <p:txBody>
          <a:bodyPr>
            <a:normAutofit/>
          </a:bodyPr>
          <a:lstStyle/>
          <a:p>
            <a:r>
              <a:rPr lang="en-US" dirty="0"/>
              <a:t>&lt;input type="</a:t>
            </a:r>
            <a:r>
              <a:rPr lang="en-US" dirty="0">
                <a:solidFill>
                  <a:srgbClr val="FF0000"/>
                </a:solidFill>
              </a:rPr>
              <a:t>radio</a:t>
            </a:r>
            <a:r>
              <a:rPr lang="en-US" dirty="0"/>
              <a:t>"&gt;</a:t>
            </a:r>
            <a:r>
              <a:rPr lang="en-US" b="0" dirty="0"/>
              <a:t> defines a </a:t>
            </a:r>
            <a:r>
              <a:rPr lang="en-US" dirty="0"/>
              <a:t>radio button</a:t>
            </a:r>
            <a:r>
              <a:rPr lang="en-US" b="0" dirty="0"/>
              <a:t>.</a:t>
            </a:r>
            <a:endParaRPr lang="en-US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r>
              <a:rPr lang="en-US" dirty="0"/>
              <a:t>Note:</a:t>
            </a:r>
            <a:r>
              <a:rPr lang="en-US" b="0" dirty="0"/>
              <a:t> The form itself is not visible. Also note that the default width of a text field is 20 characters.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0B5D5E-84B2-4022-86ED-3B8009EB1426}"/>
              </a:ext>
            </a:extLst>
          </p:cNvPr>
          <p:cNvSpPr txBox="1"/>
          <p:nvPr/>
        </p:nvSpPr>
        <p:spPr>
          <a:xfrm>
            <a:off x="728869" y="3973583"/>
            <a:ext cx="11158332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&lt;form&gt;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  &lt;input type="radio" name="gender" value="male" checked&gt; Male&lt;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  &lt;input type="radio" name="gender" value="female"&gt; Female&lt;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  &lt;input type="radio" name="gender" value="other"&gt; Other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&lt;/form&gt;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11B283-D74E-4B65-822B-BB0D6585373F}"/>
              </a:ext>
            </a:extLst>
          </p:cNvPr>
          <p:cNvSpPr/>
          <p:nvPr/>
        </p:nvSpPr>
        <p:spPr>
          <a:xfrm>
            <a:off x="755373" y="2213116"/>
            <a:ext cx="3154017" cy="162794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8088ED-21A2-4FFF-8B4A-5DA79C990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584" y="2301947"/>
            <a:ext cx="1449042" cy="1449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3925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13866-939C-4135-B9EC-291278C06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Checkbox Input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058AE-68AC-4D94-A85F-9B02B0702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160000" cy="4952999"/>
          </a:xfrm>
        </p:spPr>
        <p:txBody>
          <a:bodyPr>
            <a:normAutofit/>
          </a:bodyPr>
          <a:lstStyle/>
          <a:p>
            <a:r>
              <a:rPr lang="en-US" dirty="0"/>
              <a:t>&lt;input type="</a:t>
            </a:r>
            <a:r>
              <a:rPr lang="en-US" dirty="0">
                <a:solidFill>
                  <a:srgbClr val="FF0000"/>
                </a:solidFill>
              </a:rPr>
              <a:t>checkbox</a:t>
            </a:r>
            <a:r>
              <a:rPr lang="en-US" dirty="0"/>
              <a:t>"&gt;</a:t>
            </a:r>
            <a:r>
              <a:rPr lang="en-US" b="0" dirty="0"/>
              <a:t> defines a </a:t>
            </a:r>
            <a:r>
              <a:rPr lang="en-US" dirty="0"/>
              <a:t>checkbox</a:t>
            </a:r>
            <a:r>
              <a:rPr lang="en-US" b="0" dirty="0"/>
              <a:t>.</a:t>
            </a:r>
          </a:p>
          <a:p>
            <a:r>
              <a:rPr lang="en-US" b="0" dirty="0"/>
              <a:t>Checkboxes </a:t>
            </a:r>
            <a:r>
              <a:rPr lang="en-US" b="0" dirty="0">
                <a:solidFill>
                  <a:srgbClr val="FF0000"/>
                </a:solidFill>
              </a:rPr>
              <a:t>let a user select ZERO or MORE options</a:t>
            </a:r>
            <a:r>
              <a:rPr lang="en-US" b="0" dirty="0"/>
              <a:t> of a limited number of choices.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0B5D5E-84B2-4022-86ED-3B8009EB1426}"/>
              </a:ext>
            </a:extLst>
          </p:cNvPr>
          <p:cNvSpPr txBox="1"/>
          <p:nvPr/>
        </p:nvSpPr>
        <p:spPr>
          <a:xfrm>
            <a:off x="728869" y="4463914"/>
            <a:ext cx="11158332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&lt;form&gt;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 &lt;input type="checkbox" name="vehicle1" value="Bike"&gt; I have a bike&lt;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 &lt;input type="checkbox" name="vehicle2" value="Car"&gt; I have a car 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&lt;/form&gt;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11B283-D74E-4B65-822B-BB0D6585373F}"/>
              </a:ext>
            </a:extLst>
          </p:cNvPr>
          <p:cNvSpPr/>
          <p:nvPr/>
        </p:nvSpPr>
        <p:spPr>
          <a:xfrm>
            <a:off x="755373" y="2703447"/>
            <a:ext cx="3154017" cy="162794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DFE8C4-17E0-48A8-93D8-6CE15C9EF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290" y="2855845"/>
            <a:ext cx="3019991" cy="1212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4229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F0A99-EE2B-4C95-83FE-18088056F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value Attribute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E621B-3DD7-4FBF-B3D7-742C6C04C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The </a:t>
            </a:r>
            <a:r>
              <a:rPr lang="en-US" dirty="0"/>
              <a:t>value</a:t>
            </a:r>
            <a:r>
              <a:rPr lang="en-US" b="0" dirty="0"/>
              <a:t> attribute specifies </a:t>
            </a:r>
            <a:r>
              <a:rPr lang="en-US" b="0" dirty="0">
                <a:solidFill>
                  <a:srgbClr val="FF0000"/>
                </a:solidFill>
              </a:rPr>
              <a:t>the initial value for an input </a:t>
            </a:r>
            <a:r>
              <a:rPr lang="en-US" b="0" dirty="0"/>
              <a:t>field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B6793C-9F49-45DF-BB9B-E92DADE8F2A3}"/>
              </a:ext>
            </a:extLst>
          </p:cNvPr>
          <p:cNvSpPr txBox="1"/>
          <p:nvPr/>
        </p:nvSpPr>
        <p:spPr>
          <a:xfrm>
            <a:off x="728869" y="2211042"/>
            <a:ext cx="11158332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&lt;form action=""&gt;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First name:&lt;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&lt;input type="text" name="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value="John"&gt;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&lt;/form&gt;</a:t>
            </a:r>
          </a:p>
        </p:txBody>
      </p:sp>
    </p:spTree>
    <p:extLst>
      <p:ext uri="{BB962C8B-B14F-4D97-AF65-F5344CB8AC3E}">
        <p14:creationId xmlns:p14="http://schemas.microsoft.com/office/powerpoint/2010/main" val="21545404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13866-939C-4135-B9EC-291278C06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Submit Button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058AE-68AC-4D94-A85F-9B02B0702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160000" cy="4952999"/>
          </a:xfrm>
        </p:spPr>
        <p:txBody>
          <a:bodyPr>
            <a:normAutofit/>
          </a:bodyPr>
          <a:lstStyle/>
          <a:p>
            <a:r>
              <a:rPr lang="en-US" dirty="0"/>
              <a:t>&lt;input type="submit"&gt;</a:t>
            </a:r>
            <a:r>
              <a:rPr lang="en-US" b="0" dirty="0"/>
              <a:t> defines a button for </a:t>
            </a:r>
            <a:r>
              <a:rPr lang="en-US" dirty="0"/>
              <a:t>submitting</a:t>
            </a:r>
            <a:r>
              <a:rPr lang="en-US" b="0" dirty="0"/>
              <a:t> the form data to a </a:t>
            </a:r>
            <a:r>
              <a:rPr lang="en-US" dirty="0"/>
              <a:t>form-handler</a:t>
            </a:r>
            <a:r>
              <a:rPr lang="en-US" b="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form-handler is typically a server page with a script for processing input data.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form-handler is specified in the form's </a:t>
            </a:r>
            <a:r>
              <a:rPr lang="en-US" dirty="0"/>
              <a:t>action</a:t>
            </a:r>
            <a:r>
              <a:rPr lang="en-US" b="0" dirty="0"/>
              <a:t> attribute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0B5D5E-84B2-4022-86ED-3B8009EB1426}"/>
              </a:ext>
            </a:extLst>
          </p:cNvPr>
          <p:cNvSpPr txBox="1"/>
          <p:nvPr/>
        </p:nvSpPr>
        <p:spPr>
          <a:xfrm>
            <a:off x="1073427" y="5126520"/>
            <a:ext cx="10813773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&lt;form action="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action_page.php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First name:&lt;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&gt;&lt;input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="text" name="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value="Mickey"&gt;&lt;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Last name:&lt;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&gt;&lt;input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="text" name="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value="Mouse"&gt;&lt;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 &lt;input type="submit" value="Submit"&gt;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&lt;/form&gt;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11B283-D74E-4B65-822B-BB0D6585373F}"/>
              </a:ext>
            </a:extLst>
          </p:cNvPr>
          <p:cNvSpPr/>
          <p:nvPr/>
        </p:nvSpPr>
        <p:spPr>
          <a:xfrm>
            <a:off x="1099931" y="3366053"/>
            <a:ext cx="3154017" cy="162794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4B2FC5-04B6-485D-BCDE-D1B96E0DFB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115" y="3437075"/>
            <a:ext cx="2105025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8057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CD640-2703-4CE4-A40E-56BB4B763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&lt;select&gt; Element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4A2BE-B0E5-4132-BF65-63F23A051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The </a:t>
            </a:r>
            <a:r>
              <a:rPr lang="en-US" dirty="0"/>
              <a:t>&lt;select&gt;</a:t>
            </a:r>
            <a:r>
              <a:rPr lang="en-US" b="0" dirty="0"/>
              <a:t> element defines a </a:t>
            </a:r>
            <a:r>
              <a:rPr lang="en-US" dirty="0"/>
              <a:t>drop-down list</a:t>
            </a:r>
            <a:r>
              <a:rPr lang="en-US" b="0" dirty="0"/>
              <a:t>: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 </a:t>
            </a:r>
            <a:r>
              <a:rPr lang="en-US" dirty="0"/>
              <a:t>&lt;option&gt;</a:t>
            </a:r>
            <a:r>
              <a:rPr lang="en-US" b="0" dirty="0"/>
              <a:t> elements defines an option that can be selected.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By default, the first item in the drop-down list is selected.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To define a pre-selected option, add the </a:t>
            </a:r>
            <a:r>
              <a:rPr lang="en-US" dirty="0"/>
              <a:t>selected</a:t>
            </a:r>
            <a:r>
              <a:rPr lang="en-US" b="0" dirty="0"/>
              <a:t> attribute to the option: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280F88-EF60-4F8C-8E70-5071DE274ADC}"/>
              </a:ext>
            </a:extLst>
          </p:cNvPr>
          <p:cNvSpPr txBox="1"/>
          <p:nvPr/>
        </p:nvSpPr>
        <p:spPr>
          <a:xfrm>
            <a:off x="768630" y="2144780"/>
            <a:ext cx="11125199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name="cars"&gt;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 &lt;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value="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volvo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"&gt;Volvo&lt;/option&gt;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 &lt;option value="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saab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"&gt;Saab&lt;/option&gt;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 &lt;option value="fiat"&gt;Fiat&lt;/option&gt;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 &lt;option value="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audi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"&gt;Audi&lt;/option&gt;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&lt;/select&gt;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114C51-C3A5-4D8A-9838-83A6C7FC021D}"/>
              </a:ext>
            </a:extLst>
          </p:cNvPr>
          <p:cNvSpPr txBox="1"/>
          <p:nvPr/>
        </p:nvSpPr>
        <p:spPr>
          <a:xfrm>
            <a:off x="1080056" y="5424693"/>
            <a:ext cx="10813773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&lt;option value="fiat" selected&gt;Fiat&lt;/option&gt;</a:t>
            </a:r>
          </a:p>
        </p:txBody>
      </p:sp>
    </p:spTree>
    <p:extLst>
      <p:ext uri="{BB962C8B-B14F-4D97-AF65-F5344CB8AC3E}">
        <p14:creationId xmlns:p14="http://schemas.microsoft.com/office/powerpoint/2010/main" val="36291282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879CF-6CE6-4159-B5E2-7CC29F970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&lt;</a:t>
            </a:r>
            <a:r>
              <a:rPr lang="en-US" dirty="0" err="1"/>
              <a:t>textarea</a:t>
            </a:r>
            <a:r>
              <a:rPr lang="en-US" dirty="0"/>
              <a:t>&gt; Element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5FD49-28DA-48D6-A2EE-1CA6E059B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The </a:t>
            </a:r>
            <a:r>
              <a:rPr lang="en-US" dirty="0"/>
              <a:t>&lt;</a:t>
            </a:r>
            <a:r>
              <a:rPr lang="en-US" dirty="0" err="1"/>
              <a:t>textarea</a:t>
            </a:r>
            <a:r>
              <a:rPr lang="en-US" dirty="0"/>
              <a:t>&gt;</a:t>
            </a:r>
            <a:r>
              <a:rPr lang="en-US" b="0" dirty="0"/>
              <a:t> element defines a </a:t>
            </a:r>
            <a:r>
              <a:rPr lang="en-US" b="0" dirty="0">
                <a:solidFill>
                  <a:srgbClr val="FF0000"/>
                </a:solidFill>
              </a:rPr>
              <a:t>multi-line input field </a:t>
            </a:r>
            <a:r>
              <a:rPr lang="en-US" b="0" dirty="0"/>
              <a:t>(</a:t>
            </a:r>
            <a:r>
              <a:rPr lang="en-US" dirty="0"/>
              <a:t>a text area</a:t>
            </a:r>
            <a:r>
              <a:rPr lang="en-US" b="0" dirty="0"/>
              <a:t>)</a:t>
            </a:r>
          </a:p>
          <a:p>
            <a:endParaRPr lang="en-US" b="0" dirty="0"/>
          </a:p>
          <a:p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 </a:t>
            </a:r>
            <a:r>
              <a:rPr lang="en-US" dirty="0"/>
              <a:t>rows</a:t>
            </a:r>
            <a:r>
              <a:rPr lang="en-US" b="0" dirty="0"/>
              <a:t> attribute specifies the visible number of lines in a text area.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 </a:t>
            </a:r>
            <a:r>
              <a:rPr lang="en-US" dirty="0"/>
              <a:t>cols</a:t>
            </a:r>
            <a:r>
              <a:rPr lang="en-US" b="0" dirty="0"/>
              <a:t> attribute specifies the visible width of a text area.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This is how the HTML code above will be displayed in a browser</a:t>
            </a:r>
          </a:p>
          <a:p>
            <a:endParaRPr lang="en-US" b="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91D5CA-1A05-4754-9A06-6230E7BA1C73}"/>
              </a:ext>
            </a:extLst>
          </p:cNvPr>
          <p:cNvSpPr txBox="1"/>
          <p:nvPr/>
        </p:nvSpPr>
        <p:spPr>
          <a:xfrm>
            <a:off x="768630" y="2144780"/>
            <a:ext cx="11125199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textarea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name="message" rows="10" cols="30"&gt;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The cat was playing in the garden.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textarea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1B7284-4AA6-4081-9948-BF4161E134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927" y="4368180"/>
            <a:ext cx="288607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1879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C727A-F6E8-41E1-9F37-60BE320DB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630472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Lecture 5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sz="3000" dirty="0">
                <a:latin typeface="+mn-lt"/>
              </a:rPr>
              <a:t>HTML Form (2)</a:t>
            </a:r>
          </a:p>
        </p:txBody>
      </p:sp>
    </p:spTree>
    <p:extLst>
      <p:ext uri="{BB962C8B-B14F-4D97-AF65-F5344CB8AC3E}">
        <p14:creationId xmlns:p14="http://schemas.microsoft.com/office/powerpoint/2010/main" val="12778203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3854B-75A6-425D-9FE0-B22483140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Action Attribute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A719A-2858-4B79-BCCC-F515E1B36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 </a:t>
            </a:r>
            <a:r>
              <a:rPr lang="en-US" dirty="0">
                <a:solidFill>
                  <a:srgbClr val="FF0000"/>
                </a:solidFill>
              </a:rPr>
              <a:t>action</a:t>
            </a:r>
            <a:r>
              <a:rPr lang="en-US" b="0" dirty="0"/>
              <a:t> </a:t>
            </a:r>
            <a:r>
              <a:rPr lang="en-US" b="0" dirty="0">
                <a:solidFill>
                  <a:srgbClr val="00B050"/>
                </a:solidFill>
              </a:rPr>
              <a:t>attribute</a:t>
            </a:r>
            <a:r>
              <a:rPr lang="en-US" b="0" dirty="0"/>
              <a:t> </a:t>
            </a:r>
            <a:r>
              <a:rPr lang="en-US" b="0" dirty="0">
                <a:solidFill>
                  <a:srgbClr val="0070C0"/>
                </a:solidFill>
              </a:rPr>
              <a:t>defines</a:t>
            </a:r>
            <a:r>
              <a:rPr lang="en-US" b="0" dirty="0"/>
              <a:t> </a:t>
            </a:r>
            <a:r>
              <a:rPr lang="en-US" b="0" u="sng" dirty="0"/>
              <a:t>the action to be performed</a:t>
            </a:r>
            <a:r>
              <a:rPr lang="en-US" b="0" dirty="0"/>
              <a:t> </a:t>
            </a:r>
            <a:r>
              <a:rPr lang="en-US" b="0" i="1" dirty="0">
                <a:solidFill>
                  <a:srgbClr val="0070C0"/>
                </a:solidFill>
              </a:rPr>
              <a:t>when</a:t>
            </a:r>
            <a:r>
              <a:rPr lang="en-US" b="0" dirty="0"/>
              <a:t> </a:t>
            </a:r>
            <a:r>
              <a:rPr lang="en-US" b="0" u="sng" dirty="0"/>
              <a:t>the </a:t>
            </a:r>
            <a:r>
              <a:rPr lang="en-US" b="0" u="sng" dirty="0">
                <a:solidFill>
                  <a:srgbClr val="FF0000"/>
                </a:solidFill>
              </a:rPr>
              <a:t>form</a:t>
            </a:r>
            <a:r>
              <a:rPr lang="en-US" b="0" u="sng" dirty="0"/>
              <a:t> is submitted</a:t>
            </a:r>
            <a:r>
              <a:rPr lang="en-US" b="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Normally, the </a:t>
            </a:r>
            <a:r>
              <a:rPr lang="en-US" b="0" dirty="0">
                <a:solidFill>
                  <a:srgbClr val="0070C0"/>
                </a:solidFill>
              </a:rPr>
              <a:t>form data</a:t>
            </a:r>
            <a:r>
              <a:rPr lang="en-US" b="0" dirty="0"/>
              <a:t> is </a:t>
            </a:r>
            <a:r>
              <a:rPr lang="en-US" b="0" dirty="0">
                <a:solidFill>
                  <a:srgbClr val="00B050"/>
                </a:solidFill>
              </a:rPr>
              <a:t>sent</a:t>
            </a:r>
            <a:r>
              <a:rPr lang="en-US" b="0" dirty="0"/>
              <a:t> to </a:t>
            </a:r>
            <a:r>
              <a:rPr lang="en-US" b="0" u="sng" dirty="0"/>
              <a:t>a web page </a:t>
            </a:r>
            <a:r>
              <a:rPr lang="en-US" b="0" dirty="0"/>
              <a:t>on the </a:t>
            </a:r>
            <a:r>
              <a:rPr lang="en-US" dirty="0"/>
              <a:t>server</a:t>
            </a:r>
            <a:r>
              <a:rPr lang="en-US" b="0" dirty="0"/>
              <a:t> </a:t>
            </a:r>
            <a:r>
              <a:rPr lang="en-US" b="0" i="1" dirty="0">
                <a:solidFill>
                  <a:srgbClr val="0070C0"/>
                </a:solidFill>
              </a:rPr>
              <a:t>when</a:t>
            </a:r>
            <a:r>
              <a:rPr lang="en-US" b="0" dirty="0"/>
              <a:t> the </a:t>
            </a:r>
            <a:r>
              <a:rPr lang="en-US" b="0" u="sng" dirty="0"/>
              <a:t>user </a:t>
            </a:r>
            <a:r>
              <a:rPr lang="en-US" b="0" u="sng" dirty="0">
                <a:solidFill>
                  <a:srgbClr val="00B050"/>
                </a:solidFill>
              </a:rPr>
              <a:t>clicks</a:t>
            </a:r>
            <a:r>
              <a:rPr lang="en-US" b="0" u="sng" dirty="0"/>
              <a:t> on the submit button</a:t>
            </a:r>
            <a:r>
              <a:rPr lang="en-US" b="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In the </a:t>
            </a:r>
            <a:r>
              <a:rPr lang="en-US" b="0" i="1" dirty="0">
                <a:solidFill>
                  <a:srgbClr val="0070C0"/>
                </a:solidFill>
              </a:rPr>
              <a:t>example</a:t>
            </a:r>
            <a:r>
              <a:rPr lang="en-US" b="0" dirty="0"/>
              <a:t> above, the form data is sent to a page on the server called "</a:t>
            </a:r>
            <a:r>
              <a:rPr lang="en-US" b="0" dirty="0" err="1"/>
              <a:t>action_page.php</a:t>
            </a:r>
            <a:r>
              <a:rPr lang="en-US" b="0" dirty="0"/>
              <a:t>". This page contains a server-side script that handles the form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If the action attribute is omitted, the action is set to the current page.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91E935-0ABD-468A-8270-2D219F88A551}"/>
              </a:ext>
            </a:extLst>
          </p:cNvPr>
          <p:cNvSpPr txBox="1"/>
          <p:nvPr/>
        </p:nvSpPr>
        <p:spPr>
          <a:xfrm>
            <a:off x="1073427" y="4145857"/>
            <a:ext cx="10813773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&lt;form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action="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action_page.php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</p:txBody>
      </p:sp>
    </p:spTree>
    <p:extLst>
      <p:ext uri="{BB962C8B-B14F-4D97-AF65-F5344CB8AC3E}">
        <p14:creationId xmlns:p14="http://schemas.microsoft.com/office/powerpoint/2010/main" val="3921512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FCB62-1207-4E69-AAAB-2D3D21CB7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Simple HTML Document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4675A0-0211-413D-B5D2-B75B9D7F9A0A}"/>
              </a:ext>
            </a:extLst>
          </p:cNvPr>
          <p:cNvSpPr txBox="1"/>
          <p:nvPr/>
        </p:nvSpPr>
        <p:spPr>
          <a:xfrm>
            <a:off x="609599" y="1752601"/>
            <a:ext cx="11237843" cy="28623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 html&gt;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&lt;head&gt;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&lt;title&gt;Page Title&lt;/title&gt;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&lt;/head&gt;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&lt;body&gt;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&lt;h1&gt;My First Heading&lt;/h1&gt;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&lt;p&gt;My first paragraph.&lt;/p&gt;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&lt;/body&gt;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1044093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02296-69DF-46AD-84E4-66B28E8EB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Method Attribute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50CD0-320D-4ADE-A3DF-A24EF1D8A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The </a:t>
            </a:r>
            <a:r>
              <a:rPr lang="en-US" dirty="0">
                <a:solidFill>
                  <a:srgbClr val="FF0000"/>
                </a:solidFill>
              </a:rPr>
              <a:t>method</a:t>
            </a:r>
            <a:r>
              <a:rPr lang="en-US" b="0" dirty="0"/>
              <a:t> </a:t>
            </a:r>
            <a:r>
              <a:rPr lang="en-US" b="0" dirty="0">
                <a:solidFill>
                  <a:srgbClr val="00B050"/>
                </a:solidFill>
              </a:rPr>
              <a:t>attribute</a:t>
            </a:r>
            <a:r>
              <a:rPr lang="en-US" b="0" dirty="0"/>
              <a:t> </a:t>
            </a:r>
            <a:r>
              <a:rPr lang="en-US" b="0" dirty="0">
                <a:solidFill>
                  <a:srgbClr val="0070C0"/>
                </a:solidFill>
              </a:rPr>
              <a:t>specifies</a:t>
            </a:r>
            <a:r>
              <a:rPr lang="en-US" b="0" dirty="0"/>
              <a:t> the </a:t>
            </a:r>
            <a:r>
              <a:rPr lang="en-US" dirty="0">
                <a:solidFill>
                  <a:srgbClr val="0070C0"/>
                </a:solidFill>
              </a:rPr>
              <a:t>HTTP</a:t>
            </a:r>
            <a:r>
              <a:rPr lang="en-US" b="0" dirty="0"/>
              <a:t> </a:t>
            </a:r>
            <a:r>
              <a:rPr lang="en-US" b="0" u="sng" dirty="0"/>
              <a:t>method</a:t>
            </a:r>
            <a:r>
              <a:rPr lang="en-US" b="0" dirty="0"/>
              <a:t> (</a:t>
            </a:r>
            <a:r>
              <a:rPr lang="en-US" dirty="0">
                <a:solidFill>
                  <a:srgbClr val="FF0000"/>
                </a:solidFill>
              </a:rPr>
              <a:t>GET</a:t>
            </a:r>
            <a:r>
              <a:rPr lang="en-US" dirty="0"/>
              <a:t> </a:t>
            </a:r>
            <a:r>
              <a:rPr lang="en-US" b="0" dirty="0"/>
              <a:t>or </a:t>
            </a:r>
            <a:r>
              <a:rPr lang="en-US" dirty="0">
                <a:solidFill>
                  <a:srgbClr val="FF0000"/>
                </a:solidFill>
              </a:rPr>
              <a:t>POST</a:t>
            </a:r>
            <a:r>
              <a:rPr lang="en-US" b="0" dirty="0"/>
              <a:t>) </a:t>
            </a:r>
            <a:r>
              <a:rPr lang="en-US" b="0" u="sng" dirty="0"/>
              <a:t>to be used </a:t>
            </a:r>
            <a:r>
              <a:rPr lang="en-US" b="0" i="1" dirty="0">
                <a:solidFill>
                  <a:srgbClr val="0070C0"/>
                </a:solidFill>
              </a:rPr>
              <a:t>when</a:t>
            </a:r>
            <a:r>
              <a:rPr lang="en-US" b="0" dirty="0"/>
              <a:t> </a:t>
            </a:r>
            <a:r>
              <a:rPr lang="en-US" b="0" i="1" dirty="0"/>
              <a:t>submitting</a:t>
            </a:r>
            <a:r>
              <a:rPr lang="en-US" b="0" dirty="0"/>
              <a:t> </a:t>
            </a:r>
            <a:r>
              <a:rPr lang="en-US" b="0" u="sng" dirty="0"/>
              <a:t>the form data</a:t>
            </a:r>
          </a:p>
          <a:p>
            <a:endParaRPr lang="en-US" b="0" dirty="0"/>
          </a:p>
          <a:p>
            <a:endParaRPr lang="en-US" b="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C61138-4420-4CCB-B4FD-A83F95A644D1}"/>
              </a:ext>
            </a:extLst>
          </p:cNvPr>
          <p:cNvSpPr txBox="1"/>
          <p:nvPr/>
        </p:nvSpPr>
        <p:spPr>
          <a:xfrm>
            <a:off x="728870" y="2555596"/>
            <a:ext cx="10813773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&lt;form action="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action_page.php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method="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&lt;form action="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action_page.php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method="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6579924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BDECF-3BB7-42C8-9820-C596C48FA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</a:t>
            </a:r>
            <a:r>
              <a:rPr lang="en-US" dirty="0">
                <a:solidFill>
                  <a:srgbClr val="0070C0"/>
                </a:solidFill>
              </a:rPr>
              <a:t>VS.</a:t>
            </a:r>
            <a:r>
              <a:rPr lang="en-US" dirty="0"/>
              <a:t> POST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C7D48-2D1D-478E-8460-D2BB62483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160000" cy="51053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When</a:t>
            </a:r>
            <a:r>
              <a:rPr lang="en-US" dirty="0"/>
              <a:t> </a:t>
            </a:r>
            <a:r>
              <a:rPr lang="en-US" u="sng" dirty="0"/>
              <a:t>to Use </a:t>
            </a:r>
            <a:r>
              <a:rPr lang="en-US" dirty="0">
                <a:solidFill>
                  <a:srgbClr val="FF0000"/>
                </a:solidFill>
              </a:rPr>
              <a:t>GET</a:t>
            </a:r>
            <a:r>
              <a:rPr lang="en-US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</a:t>
            </a:r>
            <a:r>
              <a:rPr lang="en-US" dirty="0">
                <a:solidFill>
                  <a:srgbClr val="0070C0"/>
                </a:solidFill>
              </a:rPr>
              <a:t>default</a:t>
            </a:r>
            <a:r>
              <a:rPr lang="en-US" b="0" dirty="0"/>
              <a:t> </a:t>
            </a:r>
            <a:r>
              <a:rPr lang="en-US" b="0" u="sng" dirty="0"/>
              <a:t>method</a:t>
            </a:r>
            <a:r>
              <a:rPr lang="en-US" b="0" dirty="0"/>
              <a:t> </a:t>
            </a:r>
            <a:r>
              <a:rPr lang="en-US" b="0" dirty="0">
                <a:solidFill>
                  <a:srgbClr val="0070C0"/>
                </a:solidFill>
              </a:rPr>
              <a:t>when</a:t>
            </a:r>
            <a:r>
              <a:rPr lang="en-US" b="0" dirty="0"/>
              <a:t> </a:t>
            </a:r>
            <a:r>
              <a:rPr lang="en-US" b="0" dirty="0">
                <a:solidFill>
                  <a:srgbClr val="00B050"/>
                </a:solidFill>
              </a:rPr>
              <a:t>submitting</a:t>
            </a:r>
            <a:r>
              <a:rPr lang="en-US" b="0" dirty="0"/>
              <a:t> </a:t>
            </a:r>
            <a:r>
              <a:rPr lang="en-US" b="0" u="sng" dirty="0"/>
              <a:t>form data </a:t>
            </a:r>
            <a:r>
              <a:rPr lang="en-US" b="0" dirty="0"/>
              <a:t>is </a:t>
            </a:r>
            <a:r>
              <a:rPr lang="en-US" b="0" dirty="0">
                <a:solidFill>
                  <a:srgbClr val="FF0000"/>
                </a:solidFill>
              </a:rPr>
              <a:t>GET</a:t>
            </a:r>
            <a:r>
              <a:rPr lang="en-US" b="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b="0" dirty="0">
                <a:solidFill>
                  <a:srgbClr val="FF0000"/>
                </a:solidFill>
              </a:rPr>
              <a:t>GET</a:t>
            </a:r>
            <a:r>
              <a:rPr lang="en-US" b="0" dirty="0"/>
              <a:t> </a:t>
            </a:r>
            <a:r>
              <a:rPr lang="en-US" dirty="0"/>
              <a:t>must NOT </a:t>
            </a:r>
            <a:r>
              <a:rPr lang="en-US" b="0" u="sng" dirty="0"/>
              <a:t>be used</a:t>
            </a:r>
            <a:r>
              <a:rPr lang="en-US" b="0" dirty="0"/>
              <a:t> </a:t>
            </a:r>
            <a:r>
              <a:rPr lang="en-US" b="0" dirty="0">
                <a:solidFill>
                  <a:srgbClr val="0070C0"/>
                </a:solidFill>
              </a:rPr>
              <a:t>when</a:t>
            </a:r>
            <a:r>
              <a:rPr lang="en-US" b="0" dirty="0"/>
              <a:t> </a:t>
            </a:r>
            <a:r>
              <a:rPr lang="en-US" b="0" u="sng" dirty="0"/>
              <a:t>sending </a:t>
            </a:r>
            <a:r>
              <a:rPr lang="en-US" b="0" i="1" u="sng" dirty="0"/>
              <a:t>sensitive information</a:t>
            </a:r>
            <a:r>
              <a:rPr lang="en-US" b="0" dirty="0"/>
              <a:t>! </a:t>
            </a:r>
            <a:r>
              <a:rPr lang="en-US" b="0" dirty="0">
                <a:solidFill>
                  <a:srgbClr val="FF0000"/>
                </a:solidFill>
              </a:rPr>
              <a:t>GET</a:t>
            </a:r>
            <a:r>
              <a:rPr lang="en-US" b="0" dirty="0"/>
              <a:t> </a:t>
            </a:r>
            <a:r>
              <a:rPr lang="en-US" b="0" u="sng" dirty="0"/>
              <a:t>is best suited for short, non-sensitive, amounts of data</a:t>
            </a:r>
            <a:r>
              <a:rPr lang="en-US" b="0" dirty="0"/>
              <a:t>, </a:t>
            </a:r>
            <a:r>
              <a:rPr lang="en-US" dirty="0"/>
              <a:t>because</a:t>
            </a:r>
            <a:r>
              <a:rPr lang="en-US" b="0" dirty="0"/>
              <a:t> </a:t>
            </a:r>
            <a:r>
              <a:rPr lang="en-US" b="0" i="1" u="sng" dirty="0"/>
              <a:t>it has size limitations too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</a:rPr>
              <a:t>However</a:t>
            </a:r>
            <a:r>
              <a:rPr lang="en-US" b="0" dirty="0"/>
              <a:t>, when </a:t>
            </a:r>
            <a:r>
              <a:rPr lang="en-US" b="0" dirty="0">
                <a:solidFill>
                  <a:srgbClr val="FF0000"/>
                </a:solidFill>
              </a:rPr>
              <a:t>GET</a:t>
            </a:r>
            <a:r>
              <a:rPr lang="en-US" b="0" dirty="0"/>
              <a:t> </a:t>
            </a:r>
            <a:r>
              <a:rPr lang="en-US" b="0" u="sng" dirty="0"/>
              <a:t>is </a:t>
            </a:r>
            <a:r>
              <a:rPr lang="en-US" b="0" u="sng" dirty="0">
                <a:solidFill>
                  <a:srgbClr val="0070C0"/>
                </a:solidFill>
              </a:rPr>
              <a:t>used</a:t>
            </a:r>
            <a:r>
              <a:rPr lang="en-US" b="0" dirty="0"/>
              <a:t>, </a:t>
            </a:r>
            <a:r>
              <a:rPr lang="en-US" b="0" u="sng" dirty="0"/>
              <a:t>the </a:t>
            </a:r>
            <a:r>
              <a:rPr lang="en-US" b="0" u="sng" dirty="0">
                <a:solidFill>
                  <a:srgbClr val="00B050"/>
                </a:solidFill>
              </a:rPr>
              <a:t>submitted</a:t>
            </a:r>
            <a:r>
              <a:rPr lang="en-US" b="0" u="sng" dirty="0"/>
              <a:t> </a:t>
            </a:r>
            <a:r>
              <a:rPr lang="en-US" b="0" dirty="0">
                <a:solidFill>
                  <a:srgbClr val="0070C0"/>
                </a:solidFill>
              </a:rPr>
              <a:t>form data </a:t>
            </a:r>
            <a:r>
              <a:rPr lang="en-US" b="0" u="sng" dirty="0"/>
              <a:t>will be </a:t>
            </a:r>
            <a:r>
              <a:rPr lang="en-US" u="sng" dirty="0"/>
              <a:t>visible in the page address field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dirty="0">
                <a:solidFill>
                  <a:srgbClr val="0070C0"/>
                </a:solidFill>
              </a:rPr>
              <a:t>When</a:t>
            </a:r>
            <a:r>
              <a:rPr lang="en-US" dirty="0"/>
              <a:t> to Use </a:t>
            </a:r>
            <a:r>
              <a:rPr lang="en-US" dirty="0">
                <a:solidFill>
                  <a:srgbClr val="FF0000"/>
                </a:solidFill>
              </a:rPr>
              <a:t>POST</a:t>
            </a:r>
            <a:r>
              <a:rPr lang="en-US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Always</a:t>
            </a:r>
            <a:r>
              <a:rPr lang="en-US" b="0" dirty="0"/>
              <a:t> </a:t>
            </a:r>
            <a:r>
              <a:rPr lang="en-US" b="0" dirty="0">
                <a:solidFill>
                  <a:srgbClr val="0070C0"/>
                </a:solidFill>
              </a:rPr>
              <a:t>use</a:t>
            </a:r>
            <a:r>
              <a:rPr lang="en-US" b="0" dirty="0"/>
              <a:t> </a:t>
            </a:r>
            <a:r>
              <a:rPr lang="en-US" b="0" dirty="0">
                <a:solidFill>
                  <a:srgbClr val="FF0000"/>
                </a:solidFill>
              </a:rPr>
              <a:t>POST</a:t>
            </a:r>
            <a:r>
              <a:rPr lang="en-US" b="0" dirty="0"/>
              <a:t> </a:t>
            </a:r>
            <a:r>
              <a:rPr lang="en-US" b="0" u="sng" dirty="0"/>
              <a:t>if the form data contains sensitive or personal information. </a:t>
            </a:r>
            <a:r>
              <a:rPr lang="en-US" b="0" dirty="0"/>
              <a:t>The </a:t>
            </a:r>
            <a:r>
              <a:rPr lang="en-US" b="0" dirty="0">
                <a:solidFill>
                  <a:srgbClr val="FF0000"/>
                </a:solidFill>
              </a:rPr>
              <a:t>POST</a:t>
            </a:r>
            <a:r>
              <a:rPr lang="en-US" b="0" dirty="0"/>
              <a:t> method </a:t>
            </a:r>
            <a:r>
              <a:rPr lang="en-US" b="0" dirty="0">
                <a:solidFill>
                  <a:srgbClr val="0070C0"/>
                </a:solidFill>
              </a:rPr>
              <a:t>does not display </a:t>
            </a:r>
            <a:r>
              <a:rPr lang="en-US" b="0" u="sng" dirty="0"/>
              <a:t>the submitted form data in the page address field</a:t>
            </a:r>
            <a:r>
              <a:rPr lang="en-US" b="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FF0000"/>
                </a:solidFill>
              </a:rPr>
              <a:t>POST</a:t>
            </a:r>
            <a:r>
              <a:rPr lang="en-US" b="0" dirty="0"/>
              <a:t> </a:t>
            </a:r>
            <a:r>
              <a:rPr lang="en-US" b="0" dirty="0">
                <a:solidFill>
                  <a:srgbClr val="0070C0"/>
                </a:solidFill>
              </a:rPr>
              <a:t>has </a:t>
            </a:r>
            <a:r>
              <a:rPr lang="en-US" b="0" dirty="0">
                <a:solidFill>
                  <a:srgbClr val="FF0000"/>
                </a:solidFill>
              </a:rPr>
              <a:t>no</a:t>
            </a:r>
            <a:r>
              <a:rPr lang="en-US" b="0" dirty="0">
                <a:solidFill>
                  <a:srgbClr val="0070C0"/>
                </a:solidFill>
              </a:rPr>
              <a:t> size limitations</a:t>
            </a:r>
            <a:r>
              <a:rPr lang="en-US" b="0" dirty="0"/>
              <a:t>, and </a:t>
            </a:r>
            <a:r>
              <a:rPr lang="en-US" b="0" dirty="0">
                <a:solidFill>
                  <a:srgbClr val="0070C0"/>
                </a:solidFill>
              </a:rPr>
              <a:t>can be used </a:t>
            </a:r>
            <a:r>
              <a:rPr lang="en-US" b="0" dirty="0"/>
              <a:t>to </a:t>
            </a:r>
            <a:r>
              <a:rPr lang="en-US" b="0" u="sng" dirty="0"/>
              <a:t>send large amounts of data</a:t>
            </a:r>
            <a:r>
              <a:rPr lang="en-US" b="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74D53-F8AE-4020-8A32-7F0730602BD3}"/>
              </a:ext>
            </a:extLst>
          </p:cNvPr>
          <p:cNvSpPr txBox="1"/>
          <p:nvPr/>
        </p:nvSpPr>
        <p:spPr>
          <a:xfrm>
            <a:off x="1086682" y="4172359"/>
            <a:ext cx="10813773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action_page.php?firstname</a:t>
            </a:r>
            <a:r>
              <a:rPr lang="en-US" dirty="0"/>
              <a:t>=</a:t>
            </a:r>
            <a:r>
              <a:rPr lang="en-US" dirty="0" err="1"/>
              <a:t>Mickey&amp;lastname</a:t>
            </a:r>
            <a:r>
              <a:rPr lang="en-US" dirty="0"/>
              <a:t>=Mouse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5012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8A65E-5986-4FFB-89C1-901E1DC6D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Name Attribute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E03D4-5564-4E0B-9C53-89FB4DFC7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Each </a:t>
            </a:r>
            <a:r>
              <a:rPr lang="en-US" dirty="0">
                <a:solidFill>
                  <a:srgbClr val="FF0000"/>
                </a:solidFill>
              </a:rPr>
              <a:t>input field </a:t>
            </a:r>
            <a:r>
              <a:rPr lang="en-US" dirty="0"/>
              <a:t>must</a:t>
            </a:r>
            <a:r>
              <a:rPr lang="en-US" b="0" dirty="0"/>
              <a:t> have a </a:t>
            </a:r>
            <a:r>
              <a:rPr lang="en-US" dirty="0">
                <a:solidFill>
                  <a:srgbClr val="FF0000"/>
                </a:solidFill>
              </a:rPr>
              <a:t>name</a:t>
            </a:r>
            <a:r>
              <a:rPr lang="en-US" b="0" dirty="0"/>
              <a:t> </a:t>
            </a:r>
            <a:r>
              <a:rPr lang="en-US" b="0" dirty="0">
                <a:solidFill>
                  <a:srgbClr val="00B050"/>
                </a:solidFill>
              </a:rPr>
              <a:t>attribute</a:t>
            </a:r>
            <a:r>
              <a:rPr lang="en-US" b="0" dirty="0"/>
              <a:t> </a:t>
            </a:r>
            <a:r>
              <a:rPr lang="en-US" b="0" u="sng" dirty="0"/>
              <a:t>to be submitted</a:t>
            </a:r>
            <a:r>
              <a:rPr lang="en-US" b="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If the name attribute is </a:t>
            </a:r>
            <a:r>
              <a:rPr lang="en-US" b="0" dirty="0">
                <a:solidFill>
                  <a:srgbClr val="FF0000"/>
                </a:solidFill>
              </a:rPr>
              <a:t>omitted</a:t>
            </a:r>
            <a:r>
              <a:rPr lang="en-US" b="0" dirty="0"/>
              <a:t>, the data of that input field will not be sent at all.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This example will only submit the "Last name" input field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7D5F7F-2813-4694-9BBD-0975280305BC}"/>
              </a:ext>
            </a:extLst>
          </p:cNvPr>
          <p:cNvSpPr txBox="1"/>
          <p:nvPr/>
        </p:nvSpPr>
        <p:spPr>
          <a:xfrm>
            <a:off x="1086678" y="3098936"/>
            <a:ext cx="10813773" cy="20313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&lt;form action="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action_page.php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	First name:&lt;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&lt;input type="text" value="Mickey"&gt;&lt;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	Last name:&lt;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 	&lt;input type="text" name="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value="Mouse"&gt;&lt;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 	&lt;input type="submit" value="Submit"&gt;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&lt;/form&gt;</a:t>
            </a:r>
          </a:p>
        </p:txBody>
      </p:sp>
    </p:spTree>
    <p:extLst>
      <p:ext uri="{BB962C8B-B14F-4D97-AF65-F5344CB8AC3E}">
        <p14:creationId xmlns:p14="http://schemas.microsoft.com/office/powerpoint/2010/main" val="3208337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599FA-1172-492A-97C6-E40EE237C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Study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705A5-5E37-48C5-BFB3-30E10F378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 Symbols (</a:t>
            </a:r>
            <a:r>
              <a:rPr lang="en-US" b="0" dirty="0">
                <a:hlinkClick r:id="rId2"/>
              </a:rPr>
              <a:t>https://www.w3schools.com/html/html_symbols.asp</a:t>
            </a:r>
            <a:r>
              <a:rPr lang="en-US" b="0" dirty="0"/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 Charset (</a:t>
            </a:r>
            <a:r>
              <a:rPr lang="en-US" b="0" dirty="0">
                <a:hlinkClick r:id="rId3"/>
              </a:rPr>
              <a:t>https://www.w3schools.com/html/html_charset.asp</a:t>
            </a:r>
            <a:r>
              <a:rPr lang="en-US" b="0" dirty="0"/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 Tables (</a:t>
            </a:r>
            <a:r>
              <a:rPr lang="en-US" b="0" dirty="0">
                <a:hlinkClick r:id="rId4"/>
              </a:rPr>
              <a:t>https://www.w3schools.com/html/html_tables.asp</a:t>
            </a:r>
            <a:r>
              <a:rPr lang="en-US" b="0" dirty="0"/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 Lists (</a:t>
            </a:r>
            <a:r>
              <a:rPr lang="en-US" b="0" dirty="0">
                <a:hlinkClick r:id="rId5"/>
              </a:rPr>
              <a:t>https://www.w3schools.com/html/html_lists.asp</a:t>
            </a:r>
            <a:r>
              <a:rPr lang="en-US" b="0" dirty="0"/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HTML5 New Elements (</a:t>
            </a:r>
            <a:r>
              <a:rPr lang="en-US" b="0" dirty="0">
                <a:hlinkClick r:id="rId6"/>
              </a:rPr>
              <a:t>https://www.w3schools.com/html/html5_intro.asp</a:t>
            </a:r>
            <a:r>
              <a:rPr lang="en-US" b="0" dirty="0"/>
              <a:t>)  </a:t>
            </a:r>
          </a:p>
          <a:p>
            <a:endParaRPr lang="en-US" b="0" dirty="0"/>
          </a:p>
          <a:p>
            <a:endParaRPr lang="en-US" dirty="0"/>
          </a:p>
        </p:txBody>
      </p:sp>
      <p:pic>
        <p:nvPicPr>
          <p:cNvPr id="4" name="Picture 20">
            <a:extLst>
              <a:ext uri="{FF2B5EF4-FFF2-40B4-BE49-F238E27FC236}">
                <a16:creationId xmlns:a16="http://schemas.microsoft.com/office/drawing/2014/main" id="{D9F5323D-C411-43F1-99EE-C33AEC8CA6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660" y="3981330"/>
            <a:ext cx="2193880" cy="2876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81155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F9EC2-4245-49E3-91FC-C887B7AA5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D5F72-7EEA-495F-98FB-9F253D0BD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b="0" dirty="0">
                <a:hlinkClick r:id="rId2"/>
              </a:rPr>
              <a:t>https://www.w3schools.com/</a:t>
            </a:r>
            <a:endParaRPr lang="en-US" b="0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b="0" dirty="0"/>
              <a:t>Robin Nixon, Learning PHP, MySQL, JavaScript, and CSS, 2013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b="0" dirty="0"/>
              <a:t>Mike McGrath, PHP &amp; My SQL in easy steps, 2012.</a:t>
            </a:r>
            <a:endParaRPr lang="ar-JO" b="0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5450460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C727A-F6E8-41E1-9F37-60BE320DB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630472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4157549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42F0E-F946-4ABC-83FE-361ED78B0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Explained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032A3-FE99-456E-A1BC-74E1752C9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&lt;!DOCTYPE html&gt; declaration defines this document to be HTML5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&lt;html&gt; element is the root element of an HTML page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&lt;head&gt; element contains meta information about the document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&lt;title&gt; element specifies a title for the document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&lt;body&gt; element contains the visible page content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&lt;h1&gt; element defines a large heading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&lt;p&gt; element defines a paragraph</a:t>
            </a:r>
          </a:p>
        </p:txBody>
      </p:sp>
    </p:spTree>
    <p:extLst>
      <p:ext uri="{BB962C8B-B14F-4D97-AF65-F5344CB8AC3E}">
        <p14:creationId xmlns:p14="http://schemas.microsoft.com/office/powerpoint/2010/main" val="64024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9B928-477C-4848-B73F-CE0D0445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Tags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7957D-0736-41A9-9F7F-CC583BEA4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 tags are element names surrounded by angle brackets:</a:t>
            </a:r>
          </a:p>
          <a:p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HTML tags normally come </a:t>
            </a:r>
            <a:r>
              <a:rPr lang="en-US" dirty="0"/>
              <a:t>in pairs</a:t>
            </a:r>
            <a:r>
              <a:rPr lang="en-US" b="0" dirty="0"/>
              <a:t> like &lt;p&gt; and &lt;/p&gt;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first tag in a pair is the </a:t>
            </a:r>
            <a:r>
              <a:rPr lang="en-US" dirty="0"/>
              <a:t>start tag,</a:t>
            </a:r>
            <a:r>
              <a:rPr lang="en-US" b="0" dirty="0"/>
              <a:t> the second tag is the </a:t>
            </a:r>
            <a:r>
              <a:rPr lang="en-US" dirty="0"/>
              <a:t>end tag</a:t>
            </a: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end tag is written like the start tag, but with a </a:t>
            </a:r>
            <a:r>
              <a:rPr lang="en-US" dirty="0"/>
              <a:t>forward slash</a:t>
            </a:r>
            <a:r>
              <a:rPr lang="en-US" b="0" dirty="0"/>
              <a:t> inserted before the tag name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Tip:</a:t>
            </a:r>
            <a:r>
              <a:rPr lang="en-US" b="0" dirty="0"/>
              <a:t> The start tag is also called the </a:t>
            </a:r>
            <a:r>
              <a:rPr lang="en-US" dirty="0"/>
              <a:t>opening tag</a:t>
            </a:r>
            <a:r>
              <a:rPr lang="en-US" b="0" dirty="0"/>
              <a:t>, and the end tag the </a:t>
            </a:r>
            <a:r>
              <a:rPr lang="en-US" dirty="0"/>
              <a:t>closing tag</a:t>
            </a:r>
            <a:r>
              <a:rPr lang="en-US" b="0" dirty="0"/>
              <a:t>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CD7AEF-AA6A-4C59-AB74-B6581C6BEF11}"/>
              </a:ext>
            </a:extLst>
          </p:cNvPr>
          <p:cNvSpPr txBox="1"/>
          <p:nvPr/>
        </p:nvSpPr>
        <p:spPr>
          <a:xfrm>
            <a:off x="1072942" y="2226365"/>
            <a:ext cx="1080100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tagname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&gt;content goes here...&lt;/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tagname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698768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67344-0E76-48EF-9486-1B2C60A8D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Browsers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862C1-7583-450F-ACE6-800488185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purpose of a web browser (Chrome, IE, Firefox, Safari) is to read HTML documents and display them.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browser does not display the HTML tags, but uses them to determine how to display the document: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CAFBB7-3365-4D11-9266-61E5AFF44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414" y="3233737"/>
            <a:ext cx="6048375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192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ADE6A-84C3-45E4-BD54-AA378815A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 Page Structure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7C58FC-9F98-4F6F-8FD1-7CDAD5BD41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752601"/>
            <a:ext cx="8629650" cy="5038725"/>
          </a:xfrm>
          <a:prstGeom prst="rect">
            <a:avLst/>
          </a:prstGeom>
        </p:spPr>
      </p:pic>
      <p:sp>
        <p:nvSpPr>
          <p:cNvPr id="6" name="Explosion: 8 Points 5">
            <a:extLst>
              <a:ext uri="{FF2B5EF4-FFF2-40B4-BE49-F238E27FC236}">
                <a16:creationId xmlns:a16="http://schemas.microsoft.com/office/drawing/2014/main" id="{5E6BA6B8-7565-45AC-8963-82E64792E5F6}"/>
              </a:ext>
            </a:extLst>
          </p:cNvPr>
          <p:cNvSpPr/>
          <p:nvPr/>
        </p:nvSpPr>
        <p:spPr>
          <a:xfrm>
            <a:off x="6944140" y="384487"/>
            <a:ext cx="5009322" cy="3842956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Only the content inside the &lt;body&gt; section (the white area above) is displayed in a browser.</a:t>
            </a:r>
          </a:p>
        </p:txBody>
      </p:sp>
    </p:spTree>
    <p:extLst>
      <p:ext uri="{BB962C8B-B14F-4D97-AF65-F5344CB8AC3E}">
        <p14:creationId xmlns:p14="http://schemas.microsoft.com/office/powerpoint/2010/main" val="1139541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33E90-EB6F-4D3A-A4B8-EFAF636A8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to create A web page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453CF-FD1F-4AB3-974A-11F520E63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Follow the four steps below to create your first web page with Notepad/Notepad++ or TextEdit.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Step 1: Open Notepad/Notepad++ or TextEdit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Step 2: Write Some HTML into Notepad/Notepad++ or TextEdit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dirty="0"/>
          </a:p>
        </p:txBody>
      </p:sp>
      <p:pic>
        <p:nvPicPr>
          <p:cNvPr id="21506" name="Picture 2" descr="Notepad">
            <a:extLst>
              <a:ext uri="{FF2B5EF4-FFF2-40B4-BE49-F238E27FC236}">
                <a16:creationId xmlns:a16="http://schemas.microsoft.com/office/drawing/2014/main" id="{4FCE6112-01FC-496E-A87F-CD6E9C4B1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68" y="3372472"/>
            <a:ext cx="5632174" cy="3260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0809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19B52E48-B2E5-4B11-9E87-4A53F352037A}" vid="{5867DE95-314F-4C8F-83EC-64FEFD4B82E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</TotalTime>
  <Words>3192</Words>
  <Application>Microsoft Office PowerPoint</Application>
  <PresentationFormat>Widescreen</PresentationFormat>
  <Paragraphs>348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arial</vt:lpstr>
      <vt:lpstr>arial</vt:lpstr>
      <vt:lpstr>Arial Black</vt:lpstr>
      <vt:lpstr>Courier New</vt:lpstr>
      <vt:lpstr>Wingdings</vt:lpstr>
      <vt:lpstr>Theme1</vt:lpstr>
      <vt:lpstr>PowerPoint Presentation</vt:lpstr>
      <vt:lpstr>Lecture 1 What is HTML?</vt:lpstr>
      <vt:lpstr>What is HTML? </vt:lpstr>
      <vt:lpstr>A Simple HTML Document </vt:lpstr>
      <vt:lpstr>Example Explained </vt:lpstr>
      <vt:lpstr>HTML Tags </vt:lpstr>
      <vt:lpstr>Web Browsers </vt:lpstr>
      <vt:lpstr>HTML Page Structure </vt:lpstr>
      <vt:lpstr>steps to create A web page </vt:lpstr>
      <vt:lpstr>steps to create A web page </vt:lpstr>
      <vt:lpstr>steps to create A web page </vt:lpstr>
      <vt:lpstr>Lecture 2 HTML Tags (1)</vt:lpstr>
      <vt:lpstr>HTML Documents </vt:lpstr>
      <vt:lpstr>HTML Basic Tags </vt:lpstr>
      <vt:lpstr>HTML Basic Tags </vt:lpstr>
      <vt:lpstr>HTML Basic Tags </vt:lpstr>
      <vt:lpstr>HTML Basic Tags </vt:lpstr>
      <vt:lpstr>HTML Basic Tags </vt:lpstr>
      <vt:lpstr>HTML Basic Tags </vt:lpstr>
      <vt:lpstr>HTML Basic Tags </vt:lpstr>
      <vt:lpstr>Lecture 3 HTML Tags (2)</vt:lpstr>
      <vt:lpstr>Nested HTML Elements </vt:lpstr>
      <vt:lpstr>HTML Elements </vt:lpstr>
      <vt:lpstr>The HTML &lt;head&gt; Element </vt:lpstr>
      <vt:lpstr>HTML Comment Tags </vt:lpstr>
      <vt:lpstr>Lecture 4 HTML Form (1)</vt:lpstr>
      <vt:lpstr>HTML Form Example </vt:lpstr>
      <vt:lpstr>The &lt;form&gt; Element </vt:lpstr>
      <vt:lpstr>The &lt;input&gt; Element </vt:lpstr>
      <vt:lpstr>Text Input </vt:lpstr>
      <vt:lpstr>Password Input </vt:lpstr>
      <vt:lpstr>Radio Button Input </vt:lpstr>
      <vt:lpstr>Checkbox Input </vt:lpstr>
      <vt:lpstr>The value Attribute </vt:lpstr>
      <vt:lpstr>The Submit Button </vt:lpstr>
      <vt:lpstr>The &lt;select&gt; Element </vt:lpstr>
      <vt:lpstr>The &lt;textarea&gt; Element </vt:lpstr>
      <vt:lpstr>Lecture 5 HTML Form (2)</vt:lpstr>
      <vt:lpstr>The Action Attribute </vt:lpstr>
      <vt:lpstr>The Method Attribute </vt:lpstr>
      <vt:lpstr>GET VS. POST </vt:lpstr>
      <vt:lpstr>The Name Attribute </vt:lpstr>
      <vt:lpstr>Self Study </vt:lpstr>
      <vt:lpstr>References</vt:lpstr>
      <vt:lpstr>The 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: Overview</dc:title>
  <dc:creator>Hind Talafha</dc:creator>
  <cp:lastModifiedBy>Mhammed Almakadmeh</cp:lastModifiedBy>
  <cp:revision>104</cp:revision>
  <dcterms:created xsi:type="dcterms:W3CDTF">2016-11-10T17:46:27Z</dcterms:created>
  <dcterms:modified xsi:type="dcterms:W3CDTF">2023-03-26T06:31:29Z</dcterms:modified>
</cp:coreProperties>
</file>